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38" r:id="rId3"/>
    <p:sldMasterId id="2147483756" r:id="rId4"/>
    <p:sldMasterId id="2147483774" r:id="rId5"/>
  </p:sldMasterIdLst>
  <p:notesMasterIdLst>
    <p:notesMasterId r:id="rId38"/>
  </p:notesMasterIdLst>
  <p:sldIdLst>
    <p:sldId id="264" r:id="rId6"/>
    <p:sldId id="275" r:id="rId7"/>
    <p:sldId id="276" r:id="rId8"/>
    <p:sldId id="277" r:id="rId9"/>
    <p:sldId id="278" r:id="rId10"/>
    <p:sldId id="279" r:id="rId11"/>
    <p:sldId id="273" r:id="rId12"/>
    <p:sldId id="274" r:id="rId13"/>
    <p:sldId id="265" r:id="rId14"/>
    <p:sldId id="266" r:id="rId15"/>
    <p:sldId id="267" r:id="rId16"/>
    <p:sldId id="268" r:id="rId17"/>
    <p:sldId id="269" r:id="rId18"/>
    <p:sldId id="270" r:id="rId19"/>
    <p:sldId id="271" r:id="rId20"/>
    <p:sldId id="280" r:id="rId21"/>
    <p:sldId id="272" r:id="rId22"/>
    <p:sldId id="281" r:id="rId23"/>
    <p:sldId id="256" r:id="rId24"/>
    <p:sldId id="257" r:id="rId25"/>
    <p:sldId id="263" r:id="rId26"/>
    <p:sldId id="258" r:id="rId27"/>
    <p:sldId id="284" r:id="rId28"/>
    <p:sldId id="285" r:id="rId29"/>
    <p:sldId id="286" r:id="rId30"/>
    <p:sldId id="259" r:id="rId31"/>
    <p:sldId id="260" r:id="rId32"/>
    <p:sldId id="261" r:id="rId33"/>
    <p:sldId id="262" r:id="rId34"/>
    <p:sldId id="282" r:id="rId35"/>
    <p:sldId id="287" r:id="rId36"/>
    <p:sldId id="28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60" y="450"/>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71441-5C0B-42F0-AF32-E7E8AA74F27C}" type="datetimeFigureOut">
              <a:rPr lang="en-ZA" smtClean="0"/>
              <a:pPr/>
              <a:t>2019/07/24</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1968E-B9C9-41BA-9855-DB3F3FB9DBC9}" type="slidenum">
              <a:rPr lang="en-ZA" smtClean="0"/>
              <a:pPr/>
              <a:t>‹#›</a:t>
            </a:fld>
            <a:endParaRPr lang="en-ZA"/>
          </a:p>
        </p:txBody>
      </p:sp>
    </p:spTree>
    <p:extLst>
      <p:ext uri="{BB962C8B-B14F-4D97-AF65-F5344CB8AC3E}">
        <p14:creationId xmlns:p14="http://schemas.microsoft.com/office/powerpoint/2010/main" xmlns="" val="268360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91968E-B9C9-41BA-9855-DB3F3FB9DBC9}" type="slidenum">
              <a:rPr lang="en-ZA" smtClean="0"/>
              <a:pPr/>
              <a:t>28</a:t>
            </a:fld>
            <a:endParaRPr lang="en-ZA"/>
          </a:p>
        </p:txBody>
      </p:sp>
    </p:spTree>
    <p:extLst>
      <p:ext uri="{BB962C8B-B14F-4D97-AF65-F5344CB8AC3E}">
        <p14:creationId xmlns:p14="http://schemas.microsoft.com/office/powerpoint/2010/main" xmlns="" val="132668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F591968E-B9C9-41BA-9855-DB3F3FB9DBC9}" type="slidenum">
              <a:rPr lang="en-ZA" smtClean="0"/>
              <a:pPr/>
              <a:t>30</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000699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523934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684135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90120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508734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590339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650633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58946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355199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270551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541685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992299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053976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927945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390757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700563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83801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02939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74944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80870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151722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467351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3215302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755498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4105318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426240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725974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73978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02079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104757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99462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868609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40446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9948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8895265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00457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611258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17027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86562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712797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712622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56853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09020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1818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705753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2652699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2655184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07112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5053629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1493713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924124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1986644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6180876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232235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623729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2728487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1799553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82730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0302623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2477311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24712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4.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2987124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009260422"/>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4695697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7/24/2019</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8076367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gif"/><Relationship Id="rId3" Type="http://schemas.openxmlformats.org/officeDocument/2006/relationships/image" Target="../media/image18.jpeg"/><Relationship Id="rId7" Type="http://schemas.openxmlformats.org/officeDocument/2006/relationships/image" Target="../media/image21.jpeg"/><Relationship Id="rId12" Type="http://schemas.openxmlformats.org/officeDocument/2006/relationships/image" Target="../media/image26.gi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5.jpeg"/><Relationship Id="rId5" Type="http://schemas.openxmlformats.org/officeDocument/2006/relationships/image" Target="../media/image20.png"/><Relationship Id="rId10" Type="http://schemas.openxmlformats.org/officeDocument/2006/relationships/image" Target="../media/image24.gif"/><Relationship Id="rId4" Type="http://schemas.openxmlformats.org/officeDocument/2006/relationships/image" Target="../media/image19.jpe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hyperlink" Target="../../../../../2019/Teacher%20Training/Electric%20generator%20(A.C.%20&amp;%20D.C.).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5.36.jpg"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gnetism%20-%20CBSE%20NCERT%20Class%20VI%20Science%20lesson.mp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2019/Teacher%20Training/Law%20Of%20Magnetism.mp4"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Magnetism%20-%20CBSE%20NCERT%20Class%20VI%20Science%20lesson.mp4"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Hard_disk" TargetMode="External"/><Relationship Id="rId3" Type="http://schemas.openxmlformats.org/officeDocument/2006/relationships/hyperlink" Target="Electromagnets%20-%20Class%207.mp4" TargetMode="External"/><Relationship Id="rId7" Type="http://schemas.openxmlformats.org/officeDocument/2006/relationships/hyperlink" Target="http://en.wikipedia.org/wiki/Loudspeak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n.wikipedia.org/wiki/Relay" TargetMode="External"/><Relationship Id="rId5" Type="http://schemas.openxmlformats.org/officeDocument/2006/relationships/hyperlink" Target="http://en.wikipedia.org/wiki/Electric_generator" TargetMode="External"/><Relationship Id="rId10" Type="http://schemas.openxmlformats.org/officeDocument/2006/relationships/hyperlink" Target="http://en.wikipedia.org/wiki/Magnetic_separation" TargetMode="External"/><Relationship Id="rId4" Type="http://schemas.openxmlformats.org/officeDocument/2006/relationships/hyperlink" Target="http://en.wikipedia.org/wiki/Electric_motor" TargetMode="External"/><Relationship Id="rId9" Type="http://schemas.openxmlformats.org/officeDocument/2006/relationships/hyperlink" Target="http://en.wikipedia.org/wiki/Magnetic_resonance_imag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Build%20an%20Electric%20Buzzer.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6.57.jpg" TargetMode="External"/><Relationship Id="rId7" Type="http://schemas.openxmlformats.org/officeDocument/2006/relationships/hyperlink" Target="../Grade%209%20Page%2034.jpg" TargetMode="External"/><Relationship Id="rId2" Type="http://schemas.openxmlformats.org/officeDocument/2006/relationships/hyperlink" Target="../5.40.jpg" TargetMode="External"/><Relationship Id="rId1" Type="http://schemas.openxmlformats.org/officeDocument/2006/relationships/slideLayout" Target="../slideLayouts/slideLayout12.xml"/><Relationship Id="rId6" Type="http://schemas.openxmlformats.org/officeDocument/2006/relationships/hyperlink" Target="../Grade%208%20Page%2028.jpg" TargetMode="External"/><Relationship Id="rId5" Type="http://schemas.openxmlformats.org/officeDocument/2006/relationships/hyperlink" Target="../6.59.jpg" TargetMode="External"/><Relationship Id="rId4" Type="http://schemas.openxmlformats.org/officeDocument/2006/relationships/hyperlink" Target="../6.58.jp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king%20a%20Magnetic%20Crane.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2019/PAT/Term%203%20Grade%207%20PAT%202019.docx" TargetMode="External"/><Relationship Id="rId4" Type="http://schemas.openxmlformats.org/officeDocument/2006/relationships/hyperlink" Target="../../../../PAT/Term%203%20Grade%207%20mini%20PAT%202018%20(Marking%20Guide).docx"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0"/>
            <a:ext cx="8640960" cy="1470025"/>
          </a:xfrm>
        </p:spPr>
        <p:txBody>
          <a:bodyPr/>
          <a:lstStyle/>
          <a:p>
            <a:r>
              <a:rPr lang="en-ZA" b="1" dirty="0" smtClean="0"/>
              <a:t>GRADE 7</a:t>
            </a:r>
            <a:endParaRPr lang="en-ZA" b="1" dirty="0"/>
          </a:p>
        </p:txBody>
      </p:sp>
      <p:sp>
        <p:nvSpPr>
          <p:cNvPr id="3" name="Subtitle 2"/>
          <p:cNvSpPr>
            <a:spLocks noGrp="1"/>
          </p:cNvSpPr>
          <p:nvPr>
            <p:ph type="subTitle" idx="1"/>
          </p:nvPr>
        </p:nvSpPr>
        <p:spPr>
          <a:xfrm>
            <a:off x="0" y="1658665"/>
            <a:ext cx="8964488" cy="4722663"/>
          </a:xfrm>
        </p:spPr>
        <p:txBody>
          <a:bodyPr>
            <a:normAutofit/>
          </a:bodyPr>
          <a:lstStyle/>
          <a:p>
            <a:pPr algn="l"/>
            <a:endParaRPr lang="en-ZA" sz="2800" b="1" dirty="0"/>
          </a:p>
          <a:p>
            <a:pPr algn="l"/>
            <a:r>
              <a:rPr lang="en-ZA" sz="2800" b="1" dirty="0"/>
              <a:t> </a:t>
            </a:r>
            <a:r>
              <a:rPr lang="en-ZA" sz="2800" b="1" dirty="0" smtClean="0"/>
              <a:t>                                       TOPIC          </a:t>
            </a:r>
          </a:p>
          <a:p>
            <a:pPr algn="l"/>
            <a:r>
              <a:rPr lang="en-ZA" sz="2800" b="1" dirty="0"/>
              <a:t> </a:t>
            </a:r>
            <a:r>
              <a:rPr lang="en-ZA" sz="2800" b="1" dirty="0" smtClean="0"/>
              <a:t>                                 ELECTRICITY</a:t>
            </a:r>
          </a:p>
          <a:p>
            <a:pPr algn="l"/>
            <a:r>
              <a:rPr lang="en-ZA" sz="2800" b="1" dirty="0" smtClean="0"/>
              <a:t>                    Compiled by:</a:t>
            </a:r>
          </a:p>
          <a:p>
            <a:pPr algn="l"/>
            <a:r>
              <a:rPr lang="en-ZA" sz="2800" b="1" dirty="0" smtClean="0"/>
              <a:t>                      Mr </a:t>
            </a:r>
            <a:r>
              <a:rPr lang="en-ZA" sz="2800" b="1" dirty="0" err="1" smtClean="0"/>
              <a:t>Pheelwane</a:t>
            </a:r>
            <a:r>
              <a:rPr lang="en-ZA" sz="2800" b="1" dirty="0" smtClean="0"/>
              <a:t> KA</a:t>
            </a:r>
            <a:endParaRPr lang="en-ZA" sz="2800" b="1" dirty="0"/>
          </a:p>
        </p:txBody>
      </p:sp>
    </p:spTree>
    <p:extLst>
      <p:ext uri="{BB962C8B-B14F-4D97-AF65-F5344CB8AC3E}">
        <p14:creationId xmlns:p14="http://schemas.microsoft.com/office/powerpoint/2010/main" xmlns="" val="3770978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Series Bulbs</a:t>
            </a:r>
            <a:r>
              <a:rPr lang="en-US" dirty="0" smtClean="0"/>
              <a:t/>
            </a:r>
            <a:br>
              <a:rPr lang="en-US" dirty="0" smtClean="0"/>
            </a:br>
            <a:r>
              <a:rPr lang="en-US" sz="3600" i="1" dirty="0" smtClean="0"/>
              <a:t>Bulbs connected on the same straight line</a:t>
            </a:r>
            <a:endParaRPr lang="en-US" sz="3600" i="1" dirty="0"/>
          </a:p>
        </p:txBody>
      </p:sp>
      <p:pic>
        <p:nvPicPr>
          <p:cNvPr id="2050" name="Picture 2" descr="C:\Users\Pheelwane\Documents\Work\2015\Saol Inzamo Training 2\Pics\Series bulbs.jpg"/>
          <p:cNvPicPr>
            <a:picLocks noChangeAspect="1" noChangeArrowheads="1"/>
          </p:cNvPicPr>
          <p:nvPr/>
        </p:nvPicPr>
        <p:blipFill>
          <a:blip r:embed="rId2" cstate="print"/>
          <a:srcRect/>
          <a:stretch>
            <a:fillRect/>
          </a:stretch>
        </p:blipFill>
        <p:spPr bwMode="auto">
          <a:xfrm>
            <a:off x="990600" y="1600200"/>
            <a:ext cx="7808913" cy="4562846"/>
          </a:xfrm>
          <a:prstGeom prst="rect">
            <a:avLst/>
          </a:prstGeom>
          <a:noFill/>
        </p:spPr>
      </p:pic>
      <p:cxnSp>
        <p:nvCxnSpPr>
          <p:cNvPr id="7" name="Elbow Connector 6"/>
          <p:cNvCxnSpPr/>
          <p:nvPr/>
        </p:nvCxnSpPr>
        <p:spPr>
          <a:xfrm flipV="1">
            <a:off x="1752600" y="2362200"/>
            <a:ext cx="2514600" cy="1143000"/>
          </a:xfrm>
          <a:prstGeom prst="bentConnector3">
            <a:avLst>
              <a:gd name="adj1" fmla="val -1469"/>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4152900" y="3314700"/>
            <a:ext cx="3048000" cy="1143000"/>
          </a:xfrm>
          <a:prstGeom prst="bentConnector3">
            <a:avLst>
              <a:gd name="adj1" fmla="val -308"/>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a:off x="1752600" y="4267200"/>
            <a:ext cx="4495800" cy="1219200"/>
          </a:xfrm>
          <a:prstGeom prst="bentConnector3">
            <a:avLst>
              <a:gd name="adj1" fmla="val 100691"/>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1"/>
          <p:cNvSpPr txBox="1"/>
          <p:nvPr/>
        </p:nvSpPr>
        <p:spPr>
          <a:xfrm>
            <a:off x="7271792" y="6431802"/>
            <a:ext cx="1872208"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r>
              <a:rPr lang="tn-ZA" dirty="0" smtClean="0"/>
              <a:t>Pheelwane KA</a:t>
            </a:r>
            <a:endParaRPr lang="tn-ZA" dirty="0"/>
          </a:p>
        </p:txBody>
      </p:sp>
    </p:spTree>
    <p:extLst>
      <p:ext uri="{BB962C8B-B14F-4D97-AF65-F5344CB8AC3E}">
        <p14:creationId xmlns:p14="http://schemas.microsoft.com/office/powerpoint/2010/main" xmlns="" val="30072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strVal val="#ppt_w*0.70"/>
                                          </p:val>
                                        </p:tav>
                                        <p:tav tm="100000">
                                          <p:val>
                                            <p:strVal val="#ppt_w"/>
                                          </p:val>
                                        </p:tav>
                                      </p:tavLst>
                                    </p:anim>
                                    <p:anim calcmode="lin" valueType="num">
                                      <p:cBhvr>
                                        <p:cTn id="28" dur="1000" fill="hold"/>
                                        <p:tgtEl>
                                          <p:spTgt spid="27"/>
                                        </p:tgtEl>
                                        <p:attrNameLst>
                                          <p:attrName>ppt_h</p:attrName>
                                        </p:attrNameLst>
                                      </p:cBhvr>
                                      <p:tavLst>
                                        <p:tav tm="0">
                                          <p:val>
                                            <p:strVal val="#ppt_h"/>
                                          </p:val>
                                        </p:tav>
                                        <p:tav tm="100000">
                                          <p:val>
                                            <p:strVal val="#ppt_h"/>
                                          </p:val>
                                        </p:tav>
                                      </p:tavLst>
                                    </p:anim>
                                    <p:animEffect transition="in" filter="fade">
                                      <p:cBhvr>
                                        <p:cTn id="2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b="1" dirty="0" smtClean="0"/>
              <a:t>Parallel bulbs</a:t>
            </a:r>
            <a:br>
              <a:rPr lang="en-US" b="1" dirty="0" smtClean="0"/>
            </a:br>
            <a:r>
              <a:rPr lang="en-US" sz="2700" i="1" dirty="0" smtClean="0"/>
              <a:t>Bulbs are connected opposite to each other</a:t>
            </a:r>
            <a:endParaRPr lang="en-US" sz="2700" i="1" dirty="0"/>
          </a:p>
        </p:txBody>
      </p:sp>
      <p:pic>
        <p:nvPicPr>
          <p:cNvPr id="1026" name="Picture 2" descr="C:\Users\Pheelwane\Documents\Work\2015\Saol Inzamo Training 2\Pics\Parallel.png"/>
          <p:cNvPicPr>
            <a:picLocks noChangeAspect="1" noChangeArrowheads="1"/>
          </p:cNvPicPr>
          <p:nvPr/>
        </p:nvPicPr>
        <p:blipFill>
          <a:blip r:embed="rId2" cstate="print"/>
          <a:srcRect l="22994" t="20777" r="18371" b="34175"/>
          <a:stretch>
            <a:fillRect/>
          </a:stretch>
        </p:blipFill>
        <p:spPr bwMode="auto">
          <a:xfrm>
            <a:off x="838200" y="1931894"/>
            <a:ext cx="7457090" cy="4240306"/>
          </a:xfrm>
          <a:prstGeom prst="rect">
            <a:avLst/>
          </a:prstGeom>
          <a:noFill/>
        </p:spPr>
      </p:pic>
      <p:cxnSp>
        <p:nvCxnSpPr>
          <p:cNvPr id="6" name="Elbow Connector 5"/>
          <p:cNvCxnSpPr/>
          <p:nvPr/>
        </p:nvCxnSpPr>
        <p:spPr>
          <a:xfrm flipV="1">
            <a:off x="2971800" y="2133600"/>
            <a:ext cx="2057400" cy="1143000"/>
          </a:xfrm>
          <a:prstGeom prst="bentConnector3">
            <a:avLst>
              <a:gd name="adj1" fmla="val 43846"/>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3048000" y="3581400"/>
            <a:ext cx="1676400" cy="11430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62400" y="3505200"/>
            <a:ext cx="990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6019800" y="2133600"/>
            <a:ext cx="1600200" cy="1143000"/>
          </a:xfrm>
          <a:prstGeom prst="bentConnector3">
            <a:avLst>
              <a:gd name="adj1" fmla="val 64066"/>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5943600" y="3581400"/>
            <a:ext cx="1676400" cy="1143000"/>
          </a:xfrm>
          <a:prstGeom prst="bentConnector3">
            <a:avLst>
              <a:gd name="adj1" fmla="val 6678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00800" y="3505200"/>
            <a:ext cx="1143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0800000" flipV="1">
            <a:off x="1447800" y="3505200"/>
            <a:ext cx="6324600" cy="2057400"/>
          </a:xfrm>
          <a:prstGeom prst="bentConnector3">
            <a:avLst>
              <a:gd name="adj1" fmla="val -46"/>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1028700" y="5143500"/>
            <a:ext cx="685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flipV="1">
            <a:off x="1371600" y="3581400"/>
            <a:ext cx="1066800" cy="838200"/>
          </a:xfrm>
          <a:prstGeom prst="bentConnector3">
            <a:avLst>
              <a:gd name="adj1" fmla="val -11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29200" y="1524000"/>
            <a:ext cx="1066800" cy="369332"/>
          </a:xfrm>
          <a:prstGeom prst="rect">
            <a:avLst/>
          </a:prstGeom>
          <a:noFill/>
        </p:spPr>
        <p:txBody>
          <a:bodyPr wrap="square" rtlCol="0">
            <a:spAutoFit/>
          </a:bodyPr>
          <a:lstStyle/>
          <a:p>
            <a:r>
              <a:rPr lang="en-US" dirty="0" smtClean="0"/>
              <a:t>Lamp 1</a:t>
            </a:r>
            <a:endParaRPr lang="en-US" dirty="0"/>
          </a:p>
        </p:txBody>
      </p:sp>
      <p:sp>
        <p:nvSpPr>
          <p:cNvPr id="14" name="TextBox 13"/>
          <p:cNvSpPr txBox="1"/>
          <p:nvPr/>
        </p:nvSpPr>
        <p:spPr>
          <a:xfrm>
            <a:off x="4953000" y="2743200"/>
            <a:ext cx="1066800" cy="369332"/>
          </a:xfrm>
          <a:prstGeom prst="rect">
            <a:avLst/>
          </a:prstGeom>
          <a:noFill/>
        </p:spPr>
        <p:txBody>
          <a:bodyPr wrap="square" rtlCol="0">
            <a:spAutoFit/>
          </a:bodyPr>
          <a:lstStyle/>
          <a:p>
            <a:r>
              <a:rPr lang="en-US" dirty="0" smtClean="0"/>
              <a:t>Lamp 2</a:t>
            </a:r>
            <a:endParaRPr lang="en-US" dirty="0"/>
          </a:p>
        </p:txBody>
      </p:sp>
      <p:sp>
        <p:nvSpPr>
          <p:cNvPr id="16" name="TextBox 15"/>
          <p:cNvSpPr txBox="1"/>
          <p:nvPr/>
        </p:nvSpPr>
        <p:spPr>
          <a:xfrm>
            <a:off x="4876800" y="3886200"/>
            <a:ext cx="1143000" cy="369332"/>
          </a:xfrm>
          <a:prstGeom prst="rect">
            <a:avLst/>
          </a:prstGeom>
          <a:noFill/>
        </p:spPr>
        <p:txBody>
          <a:bodyPr wrap="square" rtlCol="0">
            <a:spAutoFit/>
          </a:bodyPr>
          <a:lstStyle/>
          <a:p>
            <a:r>
              <a:rPr lang="en-US" dirty="0" smtClean="0"/>
              <a:t>Lamp 3</a:t>
            </a:r>
            <a:endParaRPr lang="en-US" dirty="0"/>
          </a:p>
        </p:txBody>
      </p:sp>
      <p:sp>
        <p:nvSpPr>
          <p:cNvPr id="18" name="TextBox 17"/>
          <p:cNvSpPr txBox="1"/>
          <p:nvPr/>
        </p:nvSpPr>
        <p:spPr>
          <a:xfrm>
            <a:off x="4114800" y="1676400"/>
            <a:ext cx="533400" cy="523220"/>
          </a:xfrm>
          <a:prstGeom prst="rect">
            <a:avLst/>
          </a:prstGeom>
          <a:noFill/>
        </p:spPr>
        <p:txBody>
          <a:bodyPr wrap="square" rtlCol="0">
            <a:spAutoFit/>
          </a:bodyPr>
          <a:lstStyle/>
          <a:p>
            <a:r>
              <a:rPr lang="en-US" sz="2800" dirty="0" smtClean="0"/>
              <a:t>I </a:t>
            </a:r>
            <a:r>
              <a:rPr lang="en-US" dirty="0" smtClean="0"/>
              <a:t>1</a:t>
            </a:r>
            <a:endParaRPr lang="en-US" dirty="0"/>
          </a:p>
        </p:txBody>
      </p:sp>
      <p:sp>
        <p:nvSpPr>
          <p:cNvPr id="19" name="TextBox 18"/>
          <p:cNvSpPr txBox="1"/>
          <p:nvPr/>
        </p:nvSpPr>
        <p:spPr>
          <a:xfrm>
            <a:off x="4191000" y="2895600"/>
            <a:ext cx="457200" cy="523220"/>
          </a:xfrm>
          <a:prstGeom prst="rect">
            <a:avLst/>
          </a:prstGeom>
          <a:noFill/>
        </p:spPr>
        <p:txBody>
          <a:bodyPr wrap="square" rtlCol="0">
            <a:spAutoFit/>
          </a:bodyPr>
          <a:lstStyle/>
          <a:p>
            <a:r>
              <a:rPr lang="en-US" sz="2800" dirty="0" smtClean="0"/>
              <a:t>I</a:t>
            </a:r>
            <a:r>
              <a:rPr lang="en-US" dirty="0" smtClean="0"/>
              <a:t> 2</a:t>
            </a:r>
            <a:endParaRPr lang="en-US" dirty="0"/>
          </a:p>
        </p:txBody>
      </p:sp>
      <p:sp>
        <p:nvSpPr>
          <p:cNvPr id="20" name="TextBox 19"/>
          <p:cNvSpPr txBox="1"/>
          <p:nvPr/>
        </p:nvSpPr>
        <p:spPr>
          <a:xfrm>
            <a:off x="4191000" y="4038600"/>
            <a:ext cx="457200" cy="523220"/>
          </a:xfrm>
          <a:prstGeom prst="rect">
            <a:avLst/>
          </a:prstGeom>
          <a:noFill/>
        </p:spPr>
        <p:txBody>
          <a:bodyPr wrap="square" rtlCol="0">
            <a:spAutoFit/>
          </a:bodyPr>
          <a:lstStyle/>
          <a:p>
            <a:r>
              <a:rPr lang="en-US" sz="2800" dirty="0" smtClean="0"/>
              <a:t>I</a:t>
            </a:r>
            <a:r>
              <a:rPr lang="en-US" dirty="0" smtClean="0"/>
              <a:t> 3</a:t>
            </a:r>
            <a:endParaRPr lang="en-US" dirty="0"/>
          </a:p>
        </p:txBody>
      </p:sp>
      <p:sp>
        <p:nvSpPr>
          <p:cNvPr id="21" name="TextBox 20"/>
          <p:cNvSpPr txBox="1"/>
          <p:nvPr/>
        </p:nvSpPr>
        <p:spPr>
          <a:xfrm>
            <a:off x="1371600" y="2895600"/>
            <a:ext cx="457200" cy="523220"/>
          </a:xfrm>
          <a:prstGeom prst="rect">
            <a:avLst/>
          </a:prstGeom>
          <a:noFill/>
        </p:spPr>
        <p:txBody>
          <a:bodyPr wrap="square" rtlCol="0">
            <a:spAutoFit/>
          </a:bodyPr>
          <a:lstStyle/>
          <a:p>
            <a:r>
              <a:rPr lang="en-US" sz="2800" dirty="0" smtClean="0"/>
              <a:t>I</a:t>
            </a:r>
            <a:r>
              <a:rPr lang="en-US" dirty="0" smtClean="0"/>
              <a:t> T</a:t>
            </a:r>
            <a:endParaRPr lang="en-US" dirty="0"/>
          </a:p>
        </p:txBody>
      </p:sp>
      <p:sp>
        <p:nvSpPr>
          <p:cNvPr id="22" name="TextBox 21"/>
          <p:cNvSpPr txBox="1"/>
          <p:nvPr/>
        </p:nvSpPr>
        <p:spPr>
          <a:xfrm>
            <a:off x="7315200" y="4495800"/>
            <a:ext cx="457200" cy="523220"/>
          </a:xfrm>
          <a:prstGeom prst="rect">
            <a:avLst/>
          </a:prstGeom>
          <a:noFill/>
        </p:spPr>
        <p:txBody>
          <a:bodyPr wrap="square" rtlCol="0">
            <a:spAutoFit/>
          </a:bodyPr>
          <a:lstStyle/>
          <a:p>
            <a:r>
              <a:rPr lang="en-US" sz="2800" dirty="0" smtClean="0"/>
              <a:t>I</a:t>
            </a:r>
            <a:r>
              <a:rPr lang="en-US" dirty="0" smtClean="0"/>
              <a:t> T</a:t>
            </a:r>
            <a:endParaRPr lang="en-US" dirty="0"/>
          </a:p>
        </p:txBody>
      </p:sp>
      <p:sp>
        <p:nvSpPr>
          <p:cNvPr id="24" name="TextBox 1"/>
          <p:cNvSpPr txBox="1"/>
          <p:nvPr/>
        </p:nvSpPr>
        <p:spPr>
          <a:xfrm>
            <a:off x="6999938" y="6292333"/>
            <a:ext cx="1872208"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r>
              <a:rPr lang="tn-ZA" dirty="0" smtClean="0"/>
              <a:t>Pheelwane KA</a:t>
            </a:r>
            <a:endParaRPr lang="tn-ZA" dirty="0"/>
          </a:p>
        </p:txBody>
      </p:sp>
    </p:spTree>
    <p:extLst>
      <p:ext uri="{BB962C8B-B14F-4D97-AF65-F5344CB8AC3E}">
        <p14:creationId xmlns:p14="http://schemas.microsoft.com/office/powerpoint/2010/main" xmlns="" val="101031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p:cTn id="19"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1000" fill="hold"/>
                                        <p:tgtEl>
                                          <p:spTgt spid="43"/>
                                        </p:tgtEl>
                                        <p:attrNameLst>
                                          <p:attrName>ppt_w</p:attrName>
                                        </p:attrNameLst>
                                      </p:cBhvr>
                                      <p:tavLst>
                                        <p:tav tm="0">
                                          <p:val>
                                            <p:strVal val="#ppt_w*0.70"/>
                                          </p:val>
                                        </p:tav>
                                        <p:tav tm="100000">
                                          <p:val>
                                            <p:strVal val="#ppt_w"/>
                                          </p:val>
                                        </p:tav>
                                      </p:tavLst>
                                    </p:anim>
                                    <p:anim calcmode="lin" valueType="num">
                                      <p:cBhvr>
                                        <p:cTn id="32" dur="1000" fill="hold"/>
                                        <p:tgtEl>
                                          <p:spTgt spid="43"/>
                                        </p:tgtEl>
                                        <p:attrNameLst>
                                          <p:attrName>ppt_h</p:attrName>
                                        </p:attrNameLst>
                                      </p:cBhvr>
                                      <p:tavLst>
                                        <p:tav tm="0">
                                          <p:val>
                                            <p:strVal val="#ppt_h"/>
                                          </p:val>
                                        </p:tav>
                                        <p:tav tm="100000">
                                          <p:val>
                                            <p:strVal val="#ppt_h"/>
                                          </p:val>
                                        </p:tav>
                                      </p:tavLst>
                                    </p:anim>
                                    <p:animEffect transition="in" filter="fade">
                                      <p:cBhvr>
                                        <p:cTn id="33" dur="10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strVal val="#ppt_w*0.70"/>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Effect transition="in" filter="fade">
                                      <p:cBhvr>
                                        <p:cTn id="47" dur="1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fade">
                                      <p:cBhvr>
                                        <p:cTn id="52" dur="1000"/>
                                        <p:tgtEl>
                                          <p:spTgt spid="18">
                                            <p:txEl>
                                              <p:pRg st="0" end="0"/>
                                            </p:txEl>
                                          </p:spTgt>
                                        </p:tgtEl>
                                      </p:cBhvr>
                                    </p:animEffect>
                                    <p:anim calcmode="lin" valueType="num">
                                      <p:cBhvr>
                                        <p:cTn id="5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0.70"/>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1000"/>
                                        <p:tgtEl>
                                          <p:spTgt spid="19">
                                            <p:txEl>
                                              <p:pRg st="0" end="0"/>
                                            </p:txEl>
                                          </p:spTgt>
                                        </p:tgtEl>
                                      </p:cBhvr>
                                    </p:animEffect>
                                    <p:anim calcmode="lin" valueType="num">
                                      <p:cBhvr>
                                        <p:cTn id="67"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1000" fill="hold"/>
                                        <p:tgtEl>
                                          <p:spTgt spid="12"/>
                                        </p:tgtEl>
                                        <p:attrNameLst>
                                          <p:attrName>ppt_w</p:attrName>
                                        </p:attrNameLst>
                                      </p:cBhvr>
                                      <p:tavLst>
                                        <p:tav tm="0">
                                          <p:val>
                                            <p:strVal val="#ppt_w*0.70"/>
                                          </p:val>
                                        </p:tav>
                                        <p:tav tm="100000">
                                          <p:val>
                                            <p:strVal val="#ppt_w"/>
                                          </p:val>
                                        </p:tav>
                                      </p:tavLst>
                                    </p:anim>
                                    <p:anim calcmode="lin" valueType="num">
                                      <p:cBhvr>
                                        <p:cTn id="74" dur="1000" fill="hold"/>
                                        <p:tgtEl>
                                          <p:spTgt spid="12"/>
                                        </p:tgtEl>
                                        <p:attrNameLst>
                                          <p:attrName>ppt_h</p:attrName>
                                        </p:attrNameLst>
                                      </p:cBhvr>
                                      <p:tavLst>
                                        <p:tav tm="0">
                                          <p:val>
                                            <p:strVal val="#ppt_h"/>
                                          </p:val>
                                        </p:tav>
                                        <p:tav tm="100000">
                                          <p:val>
                                            <p:strVal val="#ppt_h"/>
                                          </p:val>
                                        </p:tav>
                                      </p:tavLst>
                                    </p:anim>
                                    <p:animEffect transition="in" filter="fade">
                                      <p:cBhvr>
                                        <p:cTn id="75" dur="10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nodeType="clickEffect">
                                  <p:stCondLst>
                                    <p:cond delay="0"/>
                                  </p:stCondLst>
                                  <p:childTnLst>
                                    <p:set>
                                      <p:cBhvr>
                                        <p:cTn id="79" dur="1" fill="hold">
                                          <p:stCondLst>
                                            <p:cond delay="0"/>
                                          </p:stCondLst>
                                        </p:cTn>
                                        <p:tgtEl>
                                          <p:spTgt spid="20">
                                            <p:txEl>
                                              <p:pRg st="0" end="0"/>
                                            </p:txEl>
                                          </p:spTgt>
                                        </p:tgtEl>
                                        <p:attrNameLst>
                                          <p:attrName>style.visibility</p:attrName>
                                        </p:attrNameLst>
                                      </p:cBhvr>
                                      <p:to>
                                        <p:strVal val="visible"/>
                                      </p:to>
                                    </p:set>
                                    <p:animEffect transition="in" filter="fade">
                                      <p:cBhvr>
                                        <p:cTn id="80" dur="1000"/>
                                        <p:tgtEl>
                                          <p:spTgt spid="20">
                                            <p:txEl>
                                              <p:pRg st="0" end="0"/>
                                            </p:txEl>
                                          </p:spTgt>
                                        </p:tgtEl>
                                      </p:cBhvr>
                                    </p:animEffect>
                                    <p:anim calcmode="lin" valueType="num">
                                      <p:cBhvr>
                                        <p:cTn id="81"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ppt_w</p:attrName>
                                        </p:attrNameLst>
                                      </p:cBhvr>
                                      <p:tavLst>
                                        <p:tav tm="0">
                                          <p:val>
                                            <p:strVal val="#ppt_w*0.70"/>
                                          </p:val>
                                        </p:tav>
                                        <p:tav tm="100000">
                                          <p:val>
                                            <p:strVal val="#ppt_w"/>
                                          </p:val>
                                        </p:tav>
                                      </p:tavLst>
                                    </p:anim>
                                    <p:anim calcmode="lin" valueType="num">
                                      <p:cBhvr>
                                        <p:cTn id="88" dur="1000" fill="hold"/>
                                        <p:tgtEl>
                                          <p:spTgt spid="17"/>
                                        </p:tgtEl>
                                        <p:attrNameLst>
                                          <p:attrName>ppt_h</p:attrName>
                                        </p:attrNameLst>
                                      </p:cBhvr>
                                      <p:tavLst>
                                        <p:tav tm="0">
                                          <p:val>
                                            <p:strVal val="#ppt_h"/>
                                          </p:val>
                                        </p:tav>
                                        <p:tav tm="100000">
                                          <p:val>
                                            <p:strVal val="#ppt_h"/>
                                          </p:val>
                                        </p:tav>
                                      </p:tavLst>
                                    </p:anim>
                                    <p:animEffect transition="in" filter="fade">
                                      <p:cBhvr>
                                        <p:cTn id="89" dur="10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1000" fill="hold"/>
                                        <p:tgtEl>
                                          <p:spTgt spid="26"/>
                                        </p:tgtEl>
                                        <p:attrNameLst>
                                          <p:attrName>ppt_w</p:attrName>
                                        </p:attrNameLst>
                                      </p:cBhvr>
                                      <p:tavLst>
                                        <p:tav tm="0">
                                          <p:val>
                                            <p:strVal val="#ppt_w*0.70"/>
                                          </p:val>
                                        </p:tav>
                                        <p:tav tm="100000">
                                          <p:val>
                                            <p:strVal val="#ppt_w"/>
                                          </p:val>
                                        </p:tav>
                                      </p:tavLst>
                                    </p:anim>
                                    <p:anim calcmode="lin" valueType="num">
                                      <p:cBhvr>
                                        <p:cTn id="95" dur="1000" fill="hold"/>
                                        <p:tgtEl>
                                          <p:spTgt spid="26"/>
                                        </p:tgtEl>
                                        <p:attrNameLst>
                                          <p:attrName>ppt_h</p:attrName>
                                        </p:attrNameLst>
                                      </p:cBhvr>
                                      <p:tavLst>
                                        <p:tav tm="0">
                                          <p:val>
                                            <p:strVal val="#ppt_h"/>
                                          </p:val>
                                        </p:tav>
                                        <p:tav tm="100000">
                                          <p:val>
                                            <p:strVal val="#ppt_h"/>
                                          </p:val>
                                        </p:tav>
                                      </p:tavLst>
                                    </p:anim>
                                    <p:animEffect transition="in" filter="fade">
                                      <p:cBhvr>
                                        <p:cTn id="96" dur="10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55" presetClass="entr" presetSubtype="0"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1000" fill="hold"/>
                                        <p:tgtEl>
                                          <p:spTgt spid="23"/>
                                        </p:tgtEl>
                                        <p:attrNameLst>
                                          <p:attrName>ppt_w</p:attrName>
                                        </p:attrNameLst>
                                      </p:cBhvr>
                                      <p:tavLst>
                                        <p:tav tm="0">
                                          <p:val>
                                            <p:strVal val="#ppt_w*0.70"/>
                                          </p:val>
                                        </p:tav>
                                        <p:tav tm="100000">
                                          <p:val>
                                            <p:strVal val="#ppt_w"/>
                                          </p:val>
                                        </p:tav>
                                      </p:tavLst>
                                    </p:anim>
                                    <p:anim calcmode="lin" valueType="num">
                                      <p:cBhvr>
                                        <p:cTn id="102" dur="1000" fill="hold"/>
                                        <p:tgtEl>
                                          <p:spTgt spid="23"/>
                                        </p:tgtEl>
                                        <p:attrNameLst>
                                          <p:attrName>ppt_h</p:attrName>
                                        </p:attrNameLst>
                                      </p:cBhvr>
                                      <p:tavLst>
                                        <p:tav tm="0">
                                          <p:val>
                                            <p:strVal val="#ppt_h"/>
                                          </p:val>
                                        </p:tav>
                                        <p:tav tm="100000">
                                          <p:val>
                                            <p:strVal val="#ppt_h"/>
                                          </p:val>
                                        </p:tav>
                                      </p:tavLst>
                                    </p:anim>
                                    <p:animEffect transition="in" filter="fade">
                                      <p:cBhvr>
                                        <p:cTn id="103" dur="10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nodeType="click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1000" fill="hold"/>
                                        <p:tgtEl>
                                          <p:spTgt spid="33"/>
                                        </p:tgtEl>
                                        <p:attrNameLst>
                                          <p:attrName>ppt_w</p:attrName>
                                        </p:attrNameLst>
                                      </p:cBhvr>
                                      <p:tavLst>
                                        <p:tav tm="0">
                                          <p:val>
                                            <p:strVal val="#ppt_w*0.70"/>
                                          </p:val>
                                        </p:tav>
                                        <p:tav tm="100000">
                                          <p:val>
                                            <p:strVal val="#ppt_w"/>
                                          </p:val>
                                        </p:tav>
                                      </p:tavLst>
                                    </p:anim>
                                    <p:anim calcmode="lin" valueType="num">
                                      <p:cBhvr>
                                        <p:cTn id="109" dur="1000" fill="hold"/>
                                        <p:tgtEl>
                                          <p:spTgt spid="33"/>
                                        </p:tgtEl>
                                        <p:attrNameLst>
                                          <p:attrName>ppt_h</p:attrName>
                                        </p:attrNameLst>
                                      </p:cBhvr>
                                      <p:tavLst>
                                        <p:tav tm="0">
                                          <p:val>
                                            <p:strVal val="#ppt_h"/>
                                          </p:val>
                                        </p:tav>
                                        <p:tav tm="100000">
                                          <p:val>
                                            <p:strVal val="#ppt_h"/>
                                          </p:val>
                                        </p:tav>
                                      </p:tavLst>
                                    </p:anim>
                                    <p:animEffect transition="in" filter="fade">
                                      <p:cBhvr>
                                        <p:cTn id="110" dur="10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nodeType="clickEffect">
                                  <p:stCondLst>
                                    <p:cond delay="0"/>
                                  </p:stCondLst>
                                  <p:childTnLst>
                                    <p:set>
                                      <p:cBhvr>
                                        <p:cTn id="114" dur="1" fill="hold">
                                          <p:stCondLst>
                                            <p:cond delay="0"/>
                                          </p:stCondLst>
                                        </p:cTn>
                                        <p:tgtEl>
                                          <p:spTgt spid="22">
                                            <p:txEl>
                                              <p:pRg st="0" end="0"/>
                                            </p:txEl>
                                          </p:spTgt>
                                        </p:tgtEl>
                                        <p:attrNameLst>
                                          <p:attrName>style.visibility</p:attrName>
                                        </p:attrNameLst>
                                      </p:cBhvr>
                                      <p:to>
                                        <p:strVal val="visible"/>
                                      </p:to>
                                    </p:set>
                                    <p:animEffect transition="in" filter="fade">
                                      <p:cBhvr>
                                        <p:cTn id="115" dur="1000"/>
                                        <p:tgtEl>
                                          <p:spTgt spid="22">
                                            <p:txEl>
                                              <p:pRg st="0" end="0"/>
                                            </p:txEl>
                                          </p:spTgt>
                                        </p:tgtEl>
                                      </p:cBhvr>
                                    </p:animEffect>
                                    <p:anim calcmode="lin" valueType="num">
                                      <p:cBhvr>
                                        <p:cTn id="116"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55" presetClass="entr" presetSubtype="0" fill="hold" nodeType="click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p:cTn id="122" dur="1000" fill="hold"/>
                                        <p:tgtEl>
                                          <p:spTgt spid="41"/>
                                        </p:tgtEl>
                                        <p:attrNameLst>
                                          <p:attrName>ppt_w</p:attrName>
                                        </p:attrNameLst>
                                      </p:cBhvr>
                                      <p:tavLst>
                                        <p:tav tm="0">
                                          <p:val>
                                            <p:strVal val="#ppt_w*0.70"/>
                                          </p:val>
                                        </p:tav>
                                        <p:tav tm="100000">
                                          <p:val>
                                            <p:strVal val="#ppt_w"/>
                                          </p:val>
                                        </p:tav>
                                      </p:tavLst>
                                    </p:anim>
                                    <p:anim calcmode="lin" valueType="num">
                                      <p:cBhvr>
                                        <p:cTn id="123" dur="1000" fill="hold"/>
                                        <p:tgtEl>
                                          <p:spTgt spid="41"/>
                                        </p:tgtEl>
                                        <p:attrNameLst>
                                          <p:attrName>ppt_h</p:attrName>
                                        </p:attrNameLst>
                                      </p:cBhvr>
                                      <p:tavLst>
                                        <p:tav tm="0">
                                          <p:val>
                                            <p:strVal val="#ppt_h"/>
                                          </p:val>
                                        </p:tav>
                                        <p:tav tm="100000">
                                          <p:val>
                                            <p:strVal val="#ppt_h"/>
                                          </p:val>
                                        </p:tav>
                                      </p:tavLst>
                                    </p:anim>
                                    <p:animEffect transition="in" filter="fade">
                                      <p:cBhvr>
                                        <p:cTn id="12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GB" sz="4400" b="1">
                <a:solidFill>
                  <a:schemeClr val="folHlink"/>
                </a:solidFill>
                <a:effectLst>
                  <a:outerShdw blurRad="38100" dist="38100" dir="2700000" algn="tl">
                    <a:srgbClr val="000000"/>
                  </a:outerShdw>
                </a:effectLst>
                <a:latin typeface="Comic Sans MS" panose="030F0702030302020204" pitchFamily="66" charset="0"/>
              </a:rPr>
              <a:t>The CELL</a:t>
            </a:r>
          </a:p>
        </p:txBody>
      </p:sp>
      <p:pic>
        <p:nvPicPr>
          <p:cNvPr id="3075" name="Picture 6" descr="circuits1"/>
          <p:cNvPicPr>
            <a:picLocks noChangeAspect="1" noChangeArrowheads="1"/>
          </p:cNvPicPr>
          <p:nvPr/>
        </p:nvPicPr>
        <p:blipFill>
          <a:blip r:embed="rId2" cstate="print">
            <a:extLst>
              <a:ext uri="{28A0092B-C50C-407E-A947-70E740481C1C}">
                <a14:useLocalDpi xmlns:a14="http://schemas.microsoft.com/office/drawing/2010/main" xmlns="" val="0"/>
              </a:ext>
            </a:extLst>
          </a:blip>
          <a:srcRect l="30241" t="3226" r="30241" b="47957"/>
          <a:stretch>
            <a:fillRect/>
          </a:stretch>
        </p:blipFill>
        <p:spPr bwMode="auto">
          <a:xfrm>
            <a:off x="900113" y="3141663"/>
            <a:ext cx="2447925" cy="216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5" name="Text Box 7"/>
          <p:cNvSpPr txBox="1">
            <a:spLocks noChangeArrowheads="1"/>
          </p:cNvSpPr>
          <p:nvPr/>
        </p:nvSpPr>
        <p:spPr bwMode="auto">
          <a:xfrm>
            <a:off x="755650" y="1125538"/>
            <a:ext cx="7632700" cy="142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80000"/>
              </a:lnSpc>
              <a:spcBef>
                <a:spcPct val="50000"/>
              </a:spcBef>
            </a:pPr>
            <a:r>
              <a:rPr lang="en-GB" sz="2400" dirty="0">
                <a:latin typeface="Comic Sans MS" panose="030F0702030302020204" pitchFamily="66" charset="0"/>
              </a:rPr>
              <a:t>A cell is a device in which </a:t>
            </a:r>
            <a:r>
              <a:rPr lang="en-GB" sz="2400" b="1" dirty="0">
                <a:solidFill>
                  <a:srgbClr val="FFFF00"/>
                </a:solidFill>
                <a:latin typeface="Comic Sans MS" panose="030F0702030302020204" pitchFamily="66" charset="0"/>
              </a:rPr>
              <a:t>chemical energy</a:t>
            </a:r>
            <a:r>
              <a:rPr lang="en-GB" sz="2400" dirty="0">
                <a:solidFill>
                  <a:srgbClr val="66FF33"/>
                </a:solidFill>
                <a:latin typeface="Comic Sans MS" panose="030F0702030302020204" pitchFamily="66" charset="0"/>
              </a:rPr>
              <a:t> </a:t>
            </a:r>
            <a:r>
              <a:rPr lang="en-GB" sz="2400" dirty="0">
                <a:latin typeface="Comic Sans MS" panose="030F0702030302020204" pitchFamily="66" charset="0"/>
              </a:rPr>
              <a:t>is</a:t>
            </a:r>
            <a:r>
              <a:rPr lang="en-GB" sz="2400" dirty="0">
                <a:solidFill>
                  <a:srgbClr val="66FF33"/>
                </a:solidFill>
                <a:latin typeface="Comic Sans MS" panose="030F0702030302020204" pitchFamily="66" charset="0"/>
              </a:rPr>
              <a:t> </a:t>
            </a:r>
            <a:r>
              <a:rPr lang="en-GB" sz="2400" dirty="0">
                <a:latin typeface="Comic Sans MS" panose="030F0702030302020204" pitchFamily="66" charset="0"/>
              </a:rPr>
              <a:t>transferred to </a:t>
            </a:r>
            <a:r>
              <a:rPr lang="en-GB" sz="2400" dirty="0">
                <a:solidFill>
                  <a:srgbClr val="FFFF00"/>
                </a:solidFill>
                <a:latin typeface="Comic Sans MS" panose="030F0702030302020204" pitchFamily="66" charset="0"/>
              </a:rPr>
              <a:t>electrical energy.</a:t>
            </a:r>
            <a:endParaRPr lang="en-GB" sz="2400" dirty="0">
              <a:solidFill>
                <a:srgbClr val="66FF33"/>
              </a:solidFill>
              <a:latin typeface="Comic Sans MS" panose="030F0702030302020204" pitchFamily="66" charset="0"/>
            </a:endParaRPr>
          </a:p>
        </p:txBody>
      </p:sp>
      <p:sp>
        <p:nvSpPr>
          <p:cNvPr id="7176" name="Text Box 8"/>
          <p:cNvSpPr txBox="1">
            <a:spLocks noChangeArrowheads="1"/>
          </p:cNvSpPr>
          <p:nvPr/>
        </p:nvSpPr>
        <p:spPr bwMode="auto">
          <a:xfrm>
            <a:off x="3635375" y="2636838"/>
            <a:ext cx="4824413" cy="1643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40000"/>
              </a:lnSpc>
              <a:spcBef>
                <a:spcPct val="50000"/>
              </a:spcBef>
            </a:pPr>
            <a:r>
              <a:rPr lang="en-GB" sz="2400" dirty="0">
                <a:latin typeface="Comic Sans MS" panose="030F0702030302020204" pitchFamily="66" charset="0"/>
              </a:rPr>
              <a:t>When two or more cells are connected together to perform a duty, we call this a </a:t>
            </a:r>
            <a:r>
              <a:rPr lang="en-GB" sz="2400" b="1" dirty="0">
                <a:solidFill>
                  <a:srgbClr val="FFFF00"/>
                </a:solidFill>
                <a:latin typeface="Comic Sans MS" panose="030F0702030302020204" pitchFamily="66" charset="0"/>
              </a:rPr>
              <a:t>Battery</a:t>
            </a:r>
            <a:r>
              <a:rPr lang="en-GB" sz="2400" dirty="0">
                <a:solidFill>
                  <a:srgbClr val="66FF33"/>
                </a:solidFill>
                <a:latin typeface="Comic Sans MS" panose="030F0702030302020204" pitchFamily="66" charset="0"/>
              </a:rPr>
              <a:t>.</a:t>
            </a:r>
          </a:p>
        </p:txBody>
      </p:sp>
      <p:sp>
        <p:nvSpPr>
          <p:cNvPr id="7178" name="Text Box 10"/>
          <p:cNvSpPr txBox="1">
            <a:spLocks noChangeArrowheads="1"/>
          </p:cNvSpPr>
          <p:nvPr/>
        </p:nvSpPr>
        <p:spPr bwMode="auto">
          <a:xfrm>
            <a:off x="3635375" y="4508500"/>
            <a:ext cx="4824413" cy="1643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40000"/>
              </a:lnSpc>
              <a:spcBef>
                <a:spcPct val="50000"/>
              </a:spcBef>
            </a:pPr>
            <a:r>
              <a:rPr lang="en-GB" sz="2400" dirty="0">
                <a:latin typeface="Comic Sans MS" panose="030F0702030302020204" pitchFamily="66" charset="0"/>
              </a:rPr>
              <a:t>The </a:t>
            </a:r>
            <a:r>
              <a:rPr lang="en-GB" sz="2400" dirty="0" smtClean="0">
                <a:latin typeface="Comic Sans MS" panose="030F0702030302020204" pitchFamily="66" charset="0"/>
              </a:rPr>
              <a:t>cell’s </a:t>
            </a:r>
            <a:r>
              <a:rPr lang="en-GB" sz="2400" dirty="0">
                <a:latin typeface="Comic Sans MS" panose="030F0702030302020204" pitchFamily="66" charset="0"/>
              </a:rPr>
              <a:t>chemical energy is used up pushing a current round a circuit.</a:t>
            </a:r>
          </a:p>
        </p:txBody>
      </p:sp>
    </p:spTree>
    <p:extLst>
      <p:ext uri="{BB962C8B-B14F-4D97-AF65-F5344CB8AC3E}">
        <p14:creationId xmlns:p14="http://schemas.microsoft.com/office/powerpoint/2010/main" xmlns="" val="2928627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5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2"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wipe(down)">
                                      <p:cBhvr>
                                        <p:cTn id="12" dur="580">
                                          <p:stCondLst>
                                            <p:cond delay="0"/>
                                          </p:stCondLst>
                                        </p:cTn>
                                        <p:tgtEl>
                                          <p:spTgt spid="7176"/>
                                        </p:tgtEl>
                                      </p:cBhvr>
                                    </p:animEffect>
                                    <p:anim calcmode="lin" valueType="num">
                                      <p:cBhvr>
                                        <p:cTn id="13" dur="1822" tmFilter="0,0; 0.14,0.36; 0.43,0.73; 0.71,0.91; 1.0,1.0">
                                          <p:stCondLst>
                                            <p:cond delay="0"/>
                                          </p:stCondLst>
                                        </p:cTn>
                                        <p:tgtEl>
                                          <p:spTgt spid="717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17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17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17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176"/>
                                        </p:tgtEl>
                                        <p:attrNameLst>
                                          <p:attrName>ppt_y</p:attrName>
                                        </p:attrNameLst>
                                      </p:cBhvr>
                                      <p:tavLst>
                                        <p:tav tm="0" fmla="#ppt_y-sin(pi*$)/81">
                                          <p:val>
                                            <p:fltVal val="0"/>
                                          </p:val>
                                        </p:tav>
                                        <p:tav tm="100000">
                                          <p:val>
                                            <p:fltVal val="1"/>
                                          </p:val>
                                        </p:tav>
                                      </p:tavLst>
                                    </p:anim>
                                    <p:animScale>
                                      <p:cBhvr>
                                        <p:cTn id="18" dur="26">
                                          <p:stCondLst>
                                            <p:cond delay="650"/>
                                          </p:stCondLst>
                                        </p:cTn>
                                        <p:tgtEl>
                                          <p:spTgt spid="7176"/>
                                        </p:tgtEl>
                                      </p:cBhvr>
                                      <p:to x="100000" y="60000"/>
                                    </p:animScale>
                                    <p:animScale>
                                      <p:cBhvr>
                                        <p:cTn id="19" dur="166" decel="50000">
                                          <p:stCondLst>
                                            <p:cond delay="676"/>
                                          </p:stCondLst>
                                        </p:cTn>
                                        <p:tgtEl>
                                          <p:spTgt spid="7176"/>
                                        </p:tgtEl>
                                      </p:cBhvr>
                                      <p:to x="100000" y="100000"/>
                                    </p:animScale>
                                    <p:animScale>
                                      <p:cBhvr>
                                        <p:cTn id="20" dur="26">
                                          <p:stCondLst>
                                            <p:cond delay="1312"/>
                                          </p:stCondLst>
                                        </p:cTn>
                                        <p:tgtEl>
                                          <p:spTgt spid="7176"/>
                                        </p:tgtEl>
                                      </p:cBhvr>
                                      <p:to x="100000" y="80000"/>
                                    </p:animScale>
                                    <p:animScale>
                                      <p:cBhvr>
                                        <p:cTn id="21" dur="166" decel="50000">
                                          <p:stCondLst>
                                            <p:cond delay="1338"/>
                                          </p:stCondLst>
                                        </p:cTn>
                                        <p:tgtEl>
                                          <p:spTgt spid="7176"/>
                                        </p:tgtEl>
                                      </p:cBhvr>
                                      <p:to x="100000" y="100000"/>
                                    </p:animScale>
                                    <p:animScale>
                                      <p:cBhvr>
                                        <p:cTn id="22" dur="26">
                                          <p:stCondLst>
                                            <p:cond delay="1642"/>
                                          </p:stCondLst>
                                        </p:cTn>
                                        <p:tgtEl>
                                          <p:spTgt spid="7176"/>
                                        </p:tgtEl>
                                      </p:cBhvr>
                                      <p:to x="100000" y="90000"/>
                                    </p:animScale>
                                    <p:animScale>
                                      <p:cBhvr>
                                        <p:cTn id="23" dur="166" decel="50000">
                                          <p:stCondLst>
                                            <p:cond delay="1668"/>
                                          </p:stCondLst>
                                        </p:cTn>
                                        <p:tgtEl>
                                          <p:spTgt spid="7176"/>
                                        </p:tgtEl>
                                      </p:cBhvr>
                                      <p:to x="100000" y="100000"/>
                                    </p:animScale>
                                    <p:animScale>
                                      <p:cBhvr>
                                        <p:cTn id="24" dur="26">
                                          <p:stCondLst>
                                            <p:cond delay="1808"/>
                                          </p:stCondLst>
                                        </p:cTn>
                                        <p:tgtEl>
                                          <p:spTgt spid="7176"/>
                                        </p:tgtEl>
                                      </p:cBhvr>
                                      <p:to x="100000" y="95000"/>
                                    </p:animScale>
                                    <p:animScale>
                                      <p:cBhvr>
                                        <p:cTn id="25" dur="166" decel="50000">
                                          <p:stCondLst>
                                            <p:cond delay="1834"/>
                                          </p:stCondLst>
                                        </p:cTn>
                                        <p:tgtEl>
                                          <p:spTgt spid="717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178">
                                            <p:txEl>
                                              <p:pRg st="0" end="0"/>
                                            </p:txEl>
                                          </p:spTgt>
                                        </p:tgtEl>
                                        <p:attrNameLst>
                                          <p:attrName>style.visibility</p:attrName>
                                        </p:attrNameLst>
                                      </p:cBhvr>
                                      <p:to>
                                        <p:strVal val="visible"/>
                                      </p:to>
                                    </p:set>
                                    <p:animEffect transition="in" filter="wipe(down)">
                                      <p:cBhvr>
                                        <p:cTn id="30" dur="580">
                                          <p:stCondLst>
                                            <p:cond delay="0"/>
                                          </p:stCondLst>
                                        </p:cTn>
                                        <p:tgtEl>
                                          <p:spTgt spid="7178">
                                            <p:txEl>
                                              <p:pRg st="0" end="0"/>
                                            </p:txEl>
                                          </p:spTgt>
                                        </p:tgtEl>
                                      </p:cBhvr>
                                    </p:animEffect>
                                    <p:anim calcmode="lin" valueType="num">
                                      <p:cBhvr>
                                        <p:cTn id="31" dur="1822" tmFilter="0,0; 0.14,0.36; 0.43,0.73; 0.71,0.91; 1.0,1.0">
                                          <p:stCondLst>
                                            <p:cond delay="0"/>
                                          </p:stCondLst>
                                        </p:cTn>
                                        <p:tgtEl>
                                          <p:spTgt spid="7178">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178">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178">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178">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178">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7178">
                                            <p:txEl>
                                              <p:pRg st="0" end="0"/>
                                            </p:txEl>
                                          </p:spTgt>
                                        </p:tgtEl>
                                      </p:cBhvr>
                                      <p:to x="100000" y="60000"/>
                                    </p:animScale>
                                    <p:animScale>
                                      <p:cBhvr>
                                        <p:cTn id="37" dur="166" decel="50000">
                                          <p:stCondLst>
                                            <p:cond delay="676"/>
                                          </p:stCondLst>
                                        </p:cTn>
                                        <p:tgtEl>
                                          <p:spTgt spid="7178">
                                            <p:txEl>
                                              <p:pRg st="0" end="0"/>
                                            </p:txEl>
                                          </p:spTgt>
                                        </p:tgtEl>
                                      </p:cBhvr>
                                      <p:to x="100000" y="100000"/>
                                    </p:animScale>
                                    <p:animScale>
                                      <p:cBhvr>
                                        <p:cTn id="38" dur="26">
                                          <p:stCondLst>
                                            <p:cond delay="1312"/>
                                          </p:stCondLst>
                                        </p:cTn>
                                        <p:tgtEl>
                                          <p:spTgt spid="7178">
                                            <p:txEl>
                                              <p:pRg st="0" end="0"/>
                                            </p:txEl>
                                          </p:spTgt>
                                        </p:tgtEl>
                                      </p:cBhvr>
                                      <p:to x="100000" y="80000"/>
                                    </p:animScale>
                                    <p:animScale>
                                      <p:cBhvr>
                                        <p:cTn id="39" dur="166" decel="50000">
                                          <p:stCondLst>
                                            <p:cond delay="1338"/>
                                          </p:stCondLst>
                                        </p:cTn>
                                        <p:tgtEl>
                                          <p:spTgt spid="7178">
                                            <p:txEl>
                                              <p:pRg st="0" end="0"/>
                                            </p:txEl>
                                          </p:spTgt>
                                        </p:tgtEl>
                                      </p:cBhvr>
                                      <p:to x="100000" y="100000"/>
                                    </p:animScale>
                                    <p:animScale>
                                      <p:cBhvr>
                                        <p:cTn id="40" dur="26">
                                          <p:stCondLst>
                                            <p:cond delay="1642"/>
                                          </p:stCondLst>
                                        </p:cTn>
                                        <p:tgtEl>
                                          <p:spTgt spid="7178">
                                            <p:txEl>
                                              <p:pRg st="0" end="0"/>
                                            </p:txEl>
                                          </p:spTgt>
                                        </p:tgtEl>
                                      </p:cBhvr>
                                      <p:to x="100000" y="90000"/>
                                    </p:animScale>
                                    <p:animScale>
                                      <p:cBhvr>
                                        <p:cTn id="41" dur="166" decel="50000">
                                          <p:stCondLst>
                                            <p:cond delay="1668"/>
                                          </p:stCondLst>
                                        </p:cTn>
                                        <p:tgtEl>
                                          <p:spTgt spid="7178">
                                            <p:txEl>
                                              <p:pRg st="0" end="0"/>
                                            </p:txEl>
                                          </p:spTgt>
                                        </p:tgtEl>
                                      </p:cBhvr>
                                      <p:to x="100000" y="100000"/>
                                    </p:animScale>
                                    <p:animScale>
                                      <p:cBhvr>
                                        <p:cTn id="42" dur="26">
                                          <p:stCondLst>
                                            <p:cond delay="1808"/>
                                          </p:stCondLst>
                                        </p:cTn>
                                        <p:tgtEl>
                                          <p:spTgt spid="7178">
                                            <p:txEl>
                                              <p:pRg st="0" end="0"/>
                                            </p:txEl>
                                          </p:spTgt>
                                        </p:tgtEl>
                                      </p:cBhvr>
                                      <p:to x="100000" y="95000"/>
                                    </p:animScale>
                                    <p:animScale>
                                      <p:cBhvr>
                                        <p:cTn id="43" dur="166" decel="50000">
                                          <p:stCondLst>
                                            <p:cond delay="1834"/>
                                          </p:stCondLst>
                                        </p:cTn>
                                        <p:tgtEl>
                                          <p:spTgt spid="717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6"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GB" sz="4400" b="1">
                <a:solidFill>
                  <a:schemeClr val="folHlink"/>
                </a:solidFill>
                <a:effectLst>
                  <a:outerShdw blurRad="38100" dist="38100" dir="2700000" algn="tl">
                    <a:srgbClr val="000000"/>
                  </a:outerShdw>
                </a:effectLst>
                <a:latin typeface="Comic Sans MS" panose="030F0702030302020204" pitchFamily="66" charset="0"/>
              </a:rPr>
              <a:t>simple circuits</a:t>
            </a:r>
          </a:p>
        </p:txBody>
      </p:sp>
      <p:pic>
        <p:nvPicPr>
          <p:cNvPr id="5123" name="Picture 7" descr="circuits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575" y="2420938"/>
            <a:ext cx="3097213" cy="221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Text Box 8"/>
          <p:cNvSpPr txBox="1">
            <a:spLocks noChangeArrowheads="1"/>
          </p:cNvSpPr>
          <p:nvPr/>
        </p:nvSpPr>
        <p:spPr bwMode="auto">
          <a:xfrm>
            <a:off x="755650" y="1196975"/>
            <a:ext cx="7561263" cy="104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spcBef>
                <a:spcPct val="50000"/>
              </a:spcBef>
            </a:pPr>
            <a:r>
              <a:rPr lang="en-GB" sz="2400" dirty="0">
                <a:latin typeface="Comic Sans MS" panose="030F0702030302020204" pitchFamily="66" charset="0"/>
              </a:rPr>
              <a:t>Here is a simple electric circuit. It has a cell, a lamp and a switch. </a:t>
            </a:r>
          </a:p>
        </p:txBody>
      </p:sp>
      <p:sp>
        <p:nvSpPr>
          <p:cNvPr id="3081" name="Text Box 9"/>
          <p:cNvSpPr txBox="1">
            <a:spLocks noChangeArrowheads="1"/>
          </p:cNvSpPr>
          <p:nvPr/>
        </p:nvSpPr>
        <p:spPr bwMode="auto">
          <a:xfrm>
            <a:off x="684213" y="5013325"/>
            <a:ext cx="7848600" cy="111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40000"/>
              </a:lnSpc>
              <a:spcBef>
                <a:spcPct val="50000"/>
              </a:spcBef>
            </a:pPr>
            <a:r>
              <a:rPr lang="en-GB" sz="2400" dirty="0">
                <a:latin typeface="Comic Sans MS" panose="030F0702030302020204" pitchFamily="66" charset="0"/>
              </a:rPr>
              <a:t>To make the circuit, these components are connected together with metal connecting wires.</a:t>
            </a:r>
          </a:p>
        </p:txBody>
      </p:sp>
      <p:sp>
        <p:nvSpPr>
          <p:cNvPr id="3082" name="Text Box 10"/>
          <p:cNvSpPr txBox="1">
            <a:spLocks noChangeArrowheads="1"/>
          </p:cNvSpPr>
          <p:nvPr/>
        </p:nvSpPr>
        <p:spPr bwMode="auto">
          <a:xfrm>
            <a:off x="1619250" y="2924175"/>
            <a:ext cx="863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000" b="1" dirty="0">
                <a:latin typeface="Comic Sans MS" panose="030F0702030302020204" pitchFamily="66" charset="0"/>
              </a:rPr>
              <a:t>cell</a:t>
            </a:r>
          </a:p>
        </p:txBody>
      </p:sp>
      <p:sp>
        <p:nvSpPr>
          <p:cNvPr id="3083" name="Line 11"/>
          <p:cNvSpPr>
            <a:spLocks noChangeShapeType="1"/>
          </p:cNvSpPr>
          <p:nvPr/>
        </p:nvSpPr>
        <p:spPr bwMode="auto">
          <a:xfrm>
            <a:off x="2339975" y="3141663"/>
            <a:ext cx="1944688" cy="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3084" name="Text Box 12"/>
          <p:cNvSpPr txBox="1">
            <a:spLocks noChangeArrowheads="1"/>
          </p:cNvSpPr>
          <p:nvPr/>
        </p:nvSpPr>
        <p:spPr bwMode="auto">
          <a:xfrm>
            <a:off x="7235825" y="4076700"/>
            <a:ext cx="863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000" b="1" dirty="0">
                <a:latin typeface="Comic Sans MS" panose="030F0702030302020204" pitchFamily="66" charset="0"/>
              </a:rPr>
              <a:t>lamp</a:t>
            </a:r>
          </a:p>
        </p:txBody>
      </p:sp>
      <p:sp>
        <p:nvSpPr>
          <p:cNvPr id="3085" name="Text Box 13"/>
          <p:cNvSpPr txBox="1">
            <a:spLocks noChangeArrowheads="1"/>
          </p:cNvSpPr>
          <p:nvPr/>
        </p:nvSpPr>
        <p:spPr bwMode="auto">
          <a:xfrm>
            <a:off x="1331913" y="4149725"/>
            <a:ext cx="10080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000" b="1" dirty="0">
                <a:latin typeface="Comic Sans MS" panose="030F0702030302020204" pitchFamily="66" charset="0"/>
              </a:rPr>
              <a:t>switch</a:t>
            </a:r>
          </a:p>
        </p:txBody>
      </p:sp>
      <p:sp>
        <p:nvSpPr>
          <p:cNvPr id="3086" name="Line 14"/>
          <p:cNvSpPr>
            <a:spLocks noChangeShapeType="1"/>
          </p:cNvSpPr>
          <p:nvPr/>
        </p:nvSpPr>
        <p:spPr bwMode="auto">
          <a:xfrm>
            <a:off x="2339975" y="4365625"/>
            <a:ext cx="1008063" cy="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3087" name="Line 15"/>
          <p:cNvSpPr>
            <a:spLocks noChangeShapeType="1"/>
          </p:cNvSpPr>
          <p:nvPr/>
        </p:nvSpPr>
        <p:spPr bwMode="auto">
          <a:xfrm>
            <a:off x="6084888" y="4292600"/>
            <a:ext cx="1152525" cy="0"/>
          </a:xfrm>
          <a:prstGeom prst="line">
            <a:avLst/>
          </a:prstGeom>
          <a:noFill/>
          <a:ln w="38100">
            <a:solidFill>
              <a:srgbClr val="FF0066"/>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3088" name="Text Box 16"/>
          <p:cNvSpPr txBox="1">
            <a:spLocks noChangeArrowheads="1"/>
          </p:cNvSpPr>
          <p:nvPr/>
        </p:nvSpPr>
        <p:spPr bwMode="auto">
          <a:xfrm>
            <a:off x="7164388" y="2852738"/>
            <a:ext cx="863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000" b="1" dirty="0">
                <a:latin typeface="Comic Sans MS" panose="030F0702030302020204" pitchFamily="66" charset="0"/>
              </a:rPr>
              <a:t>wires</a:t>
            </a:r>
          </a:p>
        </p:txBody>
      </p:sp>
      <p:sp>
        <p:nvSpPr>
          <p:cNvPr id="3090" name="Line 18"/>
          <p:cNvSpPr>
            <a:spLocks noChangeShapeType="1"/>
          </p:cNvSpPr>
          <p:nvPr/>
        </p:nvSpPr>
        <p:spPr bwMode="auto">
          <a:xfrm>
            <a:off x="6011863" y="3068638"/>
            <a:ext cx="1152525" cy="0"/>
          </a:xfrm>
          <a:prstGeom prst="line">
            <a:avLst/>
          </a:prstGeom>
          <a:noFill/>
          <a:ln w="38100">
            <a:solidFill>
              <a:srgbClr val="FF0066"/>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Tree>
    <p:extLst>
      <p:ext uri="{BB962C8B-B14F-4D97-AF65-F5344CB8AC3E}">
        <p14:creationId xmlns:p14="http://schemas.microsoft.com/office/powerpoint/2010/main" xmlns="" val="328004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circle(in)">
                                      <p:cBhvr>
                                        <p:cTn id="7" dur="2000"/>
                                        <p:tgtEl>
                                          <p:spTgt spid="308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85"/>
                                        </p:tgtEl>
                                        <p:attrNameLst>
                                          <p:attrName>style.visibility</p:attrName>
                                        </p:attrNameLst>
                                      </p:cBhvr>
                                      <p:to>
                                        <p:strVal val="visible"/>
                                      </p:to>
                                    </p:set>
                                    <p:animEffect transition="in" filter="circle(in)">
                                      <p:cBhvr>
                                        <p:cTn id="12" dur="2000"/>
                                        <p:tgtEl>
                                          <p:spTgt spid="308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88"/>
                                        </p:tgtEl>
                                        <p:attrNameLst>
                                          <p:attrName>style.visibility</p:attrName>
                                        </p:attrNameLst>
                                      </p:cBhvr>
                                      <p:to>
                                        <p:strVal val="visible"/>
                                      </p:to>
                                    </p:set>
                                    <p:animEffect transition="in" filter="circle(in)">
                                      <p:cBhvr>
                                        <p:cTn id="17" dur="2000"/>
                                        <p:tgtEl>
                                          <p:spTgt spid="308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84"/>
                                        </p:tgtEl>
                                        <p:attrNameLst>
                                          <p:attrName>style.visibility</p:attrName>
                                        </p:attrNameLst>
                                      </p:cBhvr>
                                      <p:to>
                                        <p:strVal val="visible"/>
                                      </p:to>
                                    </p:set>
                                    <p:animEffect transition="in" filter="circle(in)">
                                      <p:cBhvr>
                                        <p:cTn id="22" dur="2000"/>
                                        <p:tgtEl>
                                          <p:spTgt spid="308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081"/>
                                        </p:tgtEl>
                                        <p:attrNameLst>
                                          <p:attrName>style.visibility</p:attrName>
                                        </p:attrNameLst>
                                      </p:cBhvr>
                                      <p:to>
                                        <p:strVal val="visible"/>
                                      </p:to>
                                    </p:set>
                                    <p:animEffect transition="in" filter="wheel(1)">
                                      <p:cBhvr>
                                        <p:cTn id="27" dur="2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P spid="3082" grpId="0"/>
      <p:bldP spid="3084" grpId="0"/>
      <p:bldP spid="3085" grpId="0"/>
      <p:bldP spid="30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GB" sz="4400" b="1">
                <a:solidFill>
                  <a:schemeClr val="folHlink"/>
                </a:solidFill>
                <a:effectLst>
                  <a:outerShdw blurRad="38100" dist="38100" dir="2700000" algn="tl">
                    <a:srgbClr val="000000"/>
                  </a:outerShdw>
                </a:effectLst>
                <a:latin typeface="Comic Sans MS" panose="030F0702030302020204" pitchFamily="66" charset="0"/>
              </a:rPr>
              <a:t>simple circuits</a:t>
            </a:r>
          </a:p>
        </p:txBody>
      </p:sp>
      <p:pic>
        <p:nvPicPr>
          <p:cNvPr id="6147" name="Picture 7" descr="circuits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2138" y="2636838"/>
            <a:ext cx="3097212" cy="221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4" name="Text Box 8"/>
          <p:cNvSpPr txBox="1">
            <a:spLocks noChangeArrowheads="1"/>
          </p:cNvSpPr>
          <p:nvPr/>
        </p:nvSpPr>
        <p:spPr bwMode="auto">
          <a:xfrm>
            <a:off x="684213" y="1125538"/>
            <a:ext cx="7991475" cy="140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pPr>
            <a:r>
              <a:rPr lang="en-GB" sz="2400" dirty="0">
                <a:latin typeface="Comic Sans MS" panose="030F0702030302020204" pitchFamily="66" charset="0"/>
              </a:rPr>
              <a:t>When the switch is closed, the lamp lights up. This is because there is a continuous path of metal for the </a:t>
            </a:r>
            <a:r>
              <a:rPr lang="en-GB" sz="2400" b="1" dirty="0">
                <a:solidFill>
                  <a:srgbClr val="FFFF00"/>
                </a:solidFill>
                <a:latin typeface="Comic Sans MS" panose="030F0702030302020204" pitchFamily="66" charset="0"/>
              </a:rPr>
              <a:t>electric current</a:t>
            </a:r>
            <a:r>
              <a:rPr lang="en-GB" sz="2400" dirty="0">
                <a:solidFill>
                  <a:srgbClr val="66FF33"/>
                </a:solidFill>
                <a:latin typeface="Comic Sans MS" panose="030F0702030302020204" pitchFamily="66" charset="0"/>
              </a:rPr>
              <a:t> </a:t>
            </a:r>
            <a:r>
              <a:rPr lang="en-GB" sz="2400" dirty="0">
                <a:latin typeface="Comic Sans MS" panose="030F0702030302020204" pitchFamily="66" charset="0"/>
              </a:rPr>
              <a:t>to flow around.</a:t>
            </a:r>
          </a:p>
        </p:txBody>
      </p:sp>
      <p:sp>
        <p:nvSpPr>
          <p:cNvPr id="4105" name="Text Box 9"/>
          <p:cNvSpPr txBox="1">
            <a:spLocks noChangeArrowheads="1"/>
          </p:cNvSpPr>
          <p:nvPr/>
        </p:nvSpPr>
        <p:spPr bwMode="auto">
          <a:xfrm>
            <a:off x="900113" y="5157788"/>
            <a:ext cx="756126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dirty="0">
                <a:latin typeface="Comic Sans MS" panose="030F0702030302020204" pitchFamily="66" charset="0"/>
              </a:rPr>
              <a:t>If there were any breaks in the circuit, the current could not flow.</a:t>
            </a:r>
          </a:p>
        </p:txBody>
      </p:sp>
    </p:spTree>
    <p:extLst>
      <p:ext uri="{BB962C8B-B14F-4D97-AF65-F5344CB8AC3E}">
        <p14:creationId xmlns:p14="http://schemas.microsoft.com/office/powerpoint/2010/main" xmlns="" val="1816076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104">
                                            <p:txEl>
                                              <p:pRg st="0" end="0"/>
                                            </p:txEl>
                                          </p:spTgt>
                                        </p:tgtEl>
                                        <p:attrNameLst>
                                          <p:attrName>style.visibility</p:attrName>
                                        </p:attrNameLst>
                                      </p:cBhvr>
                                      <p:to>
                                        <p:strVal val="visible"/>
                                      </p:to>
                                    </p:set>
                                    <p:anim calcmode="discrete" valueType="clr">
                                      <p:cBhvr override="childStyle">
                                        <p:cTn id="7" dur="40"/>
                                        <p:tgtEl>
                                          <p:spTgt spid="41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40"/>
                                        <p:tgtEl>
                                          <p:spTgt spid="4104">
                                            <p:txEl>
                                              <p:pRg st="0" end="0"/>
                                            </p:txEl>
                                          </p:spTgt>
                                        </p:tgtEl>
                                        <p:attrNameLst>
                                          <p:attrName>fillcolor</p:attrName>
                                        </p:attrNameLst>
                                      </p:cBhvr>
                                      <p:tavLst>
                                        <p:tav tm="0">
                                          <p:val>
                                            <p:clrVal>
                                              <a:schemeClr val="accent2"/>
                                            </p:clrVal>
                                          </p:val>
                                        </p:tav>
                                        <p:tav tm="50000">
                                          <p:val>
                                            <p:clrVal>
                                              <a:schemeClr val="hlink"/>
                                            </p:clrVal>
                                          </p:val>
                                        </p:tav>
                                      </p:tavLst>
                                    </p:anim>
                                    <p:set>
                                      <p:cBhvr>
                                        <p:cTn id="9" dur="40"/>
                                        <p:tgtEl>
                                          <p:spTgt spid="410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105"/>
                                        </p:tgtEl>
                                        <p:attrNameLst>
                                          <p:attrName>style.visibility</p:attrName>
                                        </p:attrNameLst>
                                      </p:cBhvr>
                                      <p:to>
                                        <p:strVal val="visible"/>
                                      </p:to>
                                    </p:set>
                                    <p:animEffect transition="in" filter="circle(in)">
                                      <p:cBhvr>
                                        <p:cTn id="14" dur="2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1" descr="la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5600" y="2133600"/>
            <a:ext cx="1223963"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Text Box 4"/>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GB" sz="4400" b="1">
                <a:solidFill>
                  <a:schemeClr val="folHlink"/>
                </a:solidFill>
                <a:effectLst>
                  <a:outerShdw blurRad="38100" dist="38100" dir="2700000" algn="tl">
                    <a:srgbClr val="000000"/>
                  </a:outerShdw>
                </a:effectLst>
                <a:latin typeface="Comic Sans MS" panose="030F0702030302020204" pitchFamily="66" charset="0"/>
              </a:rPr>
              <a:t>circuit diagrams</a:t>
            </a:r>
          </a:p>
        </p:txBody>
      </p:sp>
      <p:sp>
        <p:nvSpPr>
          <p:cNvPr id="2" name="Text Box 5"/>
          <p:cNvSpPr txBox="1">
            <a:spLocks noChangeArrowheads="1"/>
          </p:cNvSpPr>
          <p:nvPr/>
        </p:nvSpPr>
        <p:spPr bwMode="auto">
          <a:xfrm>
            <a:off x="323528" y="908050"/>
            <a:ext cx="842493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dirty="0">
                <a:latin typeface="Comic Sans MS" panose="030F0702030302020204" pitchFamily="66" charset="0"/>
              </a:rPr>
              <a:t>In circuit diagrams components are represented by the </a:t>
            </a:r>
            <a:r>
              <a:rPr lang="en-GB" sz="2400" dirty="0" smtClean="0">
                <a:latin typeface="Comic Sans MS" panose="030F0702030302020204" pitchFamily="66" charset="0"/>
              </a:rPr>
              <a:t>symbols. Draw symbols for the following components.</a:t>
            </a:r>
            <a:endParaRPr lang="en-GB" sz="2400" dirty="0">
              <a:latin typeface="Comic Sans MS" panose="030F0702030302020204" pitchFamily="66" charset="0"/>
            </a:endParaRPr>
          </a:p>
        </p:txBody>
      </p:sp>
      <p:pic>
        <p:nvPicPr>
          <p:cNvPr id="8197" name="Picture 6" descr="ce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2133600"/>
            <a:ext cx="119062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7" descr="battery"/>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8538" y="2133600"/>
            <a:ext cx="119062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Picture 10" descr="buzz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19925" y="2133600"/>
            <a:ext cx="119062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4" name="Picture 17" descr="switch close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51275" y="2133600"/>
            <a:ext cx="119062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15" name="Text Box 23"/>
          <p:cNvSpPr txBox="1">
            <a:spLocks noChangeArrowheads="1"/>
          </p:cNvSpPr>
          <p:nvPr/>
        </p:nvSpPr>
        <p:spPr bwMode="auto">
          <a:xfrm>
            <a:off x="827088" y="3284538"/>
            <a:ext cx="936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b="1" dirty="0">
                <a:latin typeface="Comic Sans MS" panose="030F0702030302020204" pitchFamily="66" charset="0"/>
              </a:rPr>
              <a:t>cell</a:t>
            </a:r>
          </a:p>
        </p:txBody>
      </p:sp>
      <p:sp>
        <p:nvSpPr>
          <p:cNvPr id="8216" name="Text Box 24"/>
          <p:cNvSpPr txBox="1">
            <a:spLocks noChangeArrowheads="1"/>
          </p:cNvSpPr>
          <p:nvPr/>
        </p:nvSpPr>
        <p:spPr bwMode="auto">
          <a:xfrm>
            <a:off x="2195513" y="3284538"/>
            <a:ext cx="14398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b="1" dirty="0">
                <a:solidFill>
                  <a:srgbClr val="FFFF00"/>
                </a:solidFill>
                <a:latin typeface="Comic Sans MS" panose="030F0702030302020204" pitchFamily="66" charset="0"/>
              </a:rPr>
              <a:t>battery</a:t>
            </a:r>
          </a:p>
        </p:txBody>
      </p:sp>
      <p:sp>
        <p:nvSpPr>
          <p:cNvPr id="8217" name="Text Box 25"/>
          <p:cNvSpPr txBox="1">
            <a:spLocks noChangeArrowheads="1"/>
          </p:cNvSpPr>
          <p:nvPr/>
        </p:nvSpPr>
        <p:spPr bwMode="auto">
          <a:xfrm>
            <a:off x="3851275" y="3284538"/>
            <a:ext cx="1225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b="1" dirty="0">
                <a:latin typeface="Comic Sans MS" panose="030F0702030302020204" pitchFamily="66" charset="0"/>
              </a:rPr>
              <a:t>switch</a:t>
            </a:r>
          </a:p>
        </p:txBody>
      </p:sp>
      <p:sp>
        <p:nvSpPr>
          <p:cNvPr id="8218" name="Text Box 26"/>
          <p:cNvSpPr txBox="1">
            <a:spLocks noChangeArrowheads="1"/>
          </p:cNvSpPr>
          <p:nvPr/>
        </p:nvSpPr>
        <p:spPr bwMode="auto">
          <a:xfrm>
            <a:off x="5364163" y="3284538"/>
            <a:ext cx="14398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dirty="0">
                <a:solidFill>
                  <a:srgbClr val="FFFF00"/>
                </a:solidFill>
                <a:latin typeface="Comic Sans MS" panose="030F0702030302020204" pitchFamily="66" charset="0"/>
              </a:rPr>
              <a:t>lamp</a:t>
            </a:r>
          </a:p>
        </p:txBody>
      </p:sp>
      <p:sp>
        <p:nvSpPr>
          <p:cNvPr id="8222" name="Text Box 30"/>
          <p:cNvSpPr txBox="1">
            <a:spLocks noChangeArrowheads="1"/>
          </p:cNvSpPr>
          <p:nvPr/>
        </p:nvSpPr>
        <p:spPr bwMode="auto">
          <a:xfrm>
            <a:off x="6877050" y="3284538"/>
            <a:ext cx="14398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dirty="0">
                <a:latin typeface="Comic Sans MS" panose="030F0702030302020204" pitchFamily="66" charset="0"/>
              </a:rPr>
              <a:t>buzzer</a:t>
            </a:r>
          </a:p>
        </p:txBody>
      </p:sp>
    </p:spTree>
    <p:extLst>
      <p:ext uri="{BB962C8B-B14F-4D97-AF65-F5344CB8AC3E}">
        <p14:creationId xmlns:p14="http://schemas.microsoft.com/office/powerpoint/2010/main" xmlns="" val="8088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215"/>
                                        </p:tgtEl>
                                        <p:attrNameLst>
                                          <p:attrName>style.visibility</p:attrName>
                                        </p:attrNameLst>
                                      </p:cBhvr>
                                      <p:to>
                                        <p:strVal val="visible"/>
                                      </p:to>
                                    </p:set>
                                    <p:anim calcmode="lin" valueType="num">
                                      <p:cBhvr>
                                        <p:cTn id="7" dur="1000" fill="hold"/>
                                        <p:tgtEl>
                                          <p:spTgt spid="8215"/>
                                        </p:tgtEl>
                                        <p:attrNameLst>
                                          <p:attrName>ppt_w</p:attrName>
                                        </p:attrNameLst>
                                      </p:cBhvr>
                                      <p:tavLst>
                                        <p:tav tm="0">
                                          <p:val>
                                            <p:fltVal val="0"/>
                                          </p:val>
                                        </p:tav>
                                        <p:tav tm="100000">
                                          <p:val>
                                            <p:strVal val="#ppt_w"/>
                                          </p:val>
                                        </p:tav>
                                      </p:tavLst>
                                    </p:anim>
                                    <p:anim calcmode="lin" valueType="num">
                                      <p:cBhvr>
                                        <p:cTn id="8" dur="1000" fill="hold"/>
                                        <p:tgtEl>
                                          <p:spTgt spid="8215"/>
                                        </p:tgtEl>
                                        <p:attrNameLst>
                                          <p:attrName>ppt_h</p:attrName>
                                        </p:attrNameLst>
                                      </p:cBhvr>
                                      <p:tavLst>
                                        <p:tav tm="0">
                                          <p:val>
                                            <p:fltVal val="0"/>
                                          </p:val>
                                        </p:tav>
                                        <p:tav tm="100000">
                                          <p:val>
                                            <p:strVal val="#ppt_h"/>
                                          </p:val>
                                        </p:tav>
                                      </p:tavLst>
                                    </p:anim>
                                    <p:anim calcmode="lin" valueType="num">
                                      <p:cBhvr>
                                        <p:cTn id="9" dur="1000" fill="hold"/>
                                        <p:tgtEl>
                                          <p:spTgt spid="8215"/>
                                        </p:tgtEl>
                                        <p:attrNameLst>
                                          <p:attrName>style.rotation</p:attrName>
                                        </p:attrNameLst>
                                      </p:cBhvr>
                                      <p:tavLst>
                                        <p:tav tm="0">
                                          <p:val>
                                            <p:fltVal val="90"/>
                                          </p:val>
                                        </p:tav>
                                        <p:tav tm="100000">
                                          <p:val>
                                            <p:fltVal val="0"/>
                                          </p:val>
                                        </p:tav>
                                      </p:tavLst>
                                    </p:anim>
                                    <p:animEffect transition="in" filter="fade">
                                      <p:cBhvr>
                                        <p:cTn id="10" dur="1000"/>
                                        <p:tgtEl>
                                          <p:spTgt spid="82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1000"/>
                                        <p:tgtEl>
                                          <p:spTgt spid="8197"/>
                                        </p:tgtEl>
                                      </p:cBhvr>
                                    </p:animEffect>
                                    <p:anim calcmode="lin" valueType="num">
                                      <p:cBhvr>
                                        <p:cTn id="16" dur="1000" fill="hold"/>
                                        <p:tgtEl>
                                          <p:spTgt spid="8197"/>
                                        </p:tgtEl>
                                        <p:attrNameLst>
                                          <p:attrName>ppt_x</p:attrName>
                                        </p:attrNameLst>
                                      </p:cBhvr>
                                      <p:tavLst>
                                        <p:tav tm="0">
                                          <p:val>
                                            <p:strVal val="#ppt_x"/>
                                          </p:val>
                                        </p:tav>
                                        <p:tav tm="100000">
                                          <p:val>
                                            <p:strVal val="#ppt_x"/>
                                          </p:val>
                                        </p:tav>
                                      </p:tavLst>
                                    </p:anim>
                                    <p:anim calcmode="lin" valueType="num">
                                      <p:cBhvr>
                                        <p:cTn id="17"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216"/>
                                        </p:tgtEl>
                                        <p:attrNameLst>
                                          <p:attrName>style.visibility</p:attrName>
                                        </p:attrNameLst>
                                      </p:cBhvr>
                                      <p:to>
                                        <p:strVal val="visible"/>
                                      </p:to>
                                    </p:set>
                                    <p:anim calcmode="lin" valueType="num">
                                      <p:cBhvr>
                                        <p:cTn id="22" dur="1000" fill="hold"/>
                                        <p:tgtEl>
                                          <p:spTgt spid="8216"/>
                                        </p:tgtEl>
                                        <p:attrNameLst>
                                          <p:attrName>ppt_w</p:attrName>
                                        </p:attrNameLst>
                                      </p:cBhvr>
                                      <p:tavLst>
                                        <p:tav tm="0">
                                          <p:val>
                                            <p:fltVal val="0"/>
                                          </p:val>
                                        </p:tav>
                                        <p:tav tm="100000">
                                          <p:val>
                                            <p:strVal val="#ppt_w"/>
                                          </p:val>
                                        </p:tav>
                                      </p:tavLst>
                                    </p:anim>
                                    <p:anim calcmode="lin" valueType="num">
                                      <p:cBhvr>
                                        <p:cTn id="23" dur="1000" fill="hold"/>
                                        <p:tgtEl>
                                          <p:spTgt spid="8216"/>
                                        </p:tgtEl>
                                        <p:attrNameLst>
                                          <p:attrName>ppt_h</p:attrName>
                                        </p:attrNameLst>
                                      </p:cBhvr>
                                      <p:tavLst>
                                        <p:tav tm="0">
                                          <p:val>
                                            <p:fltVal val="0"/>
                                          </p:val>
                                        </p:tav>
                                        <p:tav tm="100000">
                                          <p:val>
                                            <p:strVal val="#ppt_h"/>
                                          </p:val>
                                        </p:tav>
                                      </p:tavLst>
                                    </p:anim>
                                    <p:anim calcmode="lin" valueType="num">
                                      <p:cBhvr>
                                        <p:cTn id="24" dur="1000" fill="hold"/>
                                        <p:tgtEl>
                                          <p:spTgt spid="8216"/>
                                        </p:tgtEl>
                                        <p:attrNameLst>
                                          <p:attrName>style.rotation</p:attrName>
                                        </p:attrNameLst>
                                      </p:cBhvr>
                                      <p:tavLst>
                                        <p:tav tm="0">
                                          <p:val>
                                            <p:fltVal val="90"/>
                                          </p:val>
                                        </p:tav>
                                        <p:tav tm="100000">
                                          <p:val>
                                            <p:fltVal val="0"/>
                                          </p:val>
                                        </p:tav>
                                      </p:tavLst>
                                    </p:anim>
                                    <p:animEffect transition="in" filter="fade">
                                      <p:cBhvr>
                                        <p:cTn id="25" dur="1000"/>
                                        <p:tgtEl>
                                          <p:spTgt spid="82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198"/>
                                        </p:tgtEl>
                                        <p:attrNameLst>
                                          <p:attrName>style.visibility</p:attrName>
                                        </p:attrNameLst>
                                      </p:cBhvr>
                                      <p:to>
                                        <p:strVal val="visible"/>
                                      </p:to>
                                    </p:set>
                                    <p:animEffect transition="in" filter="fade">
                                      <p:cBhvr>
                                        <p:cTn id="30" dur="1000"/>
                                        <p:tgtEl>
                                          <p:spTgt spid="8198"/>
                                        </p:tgtEl>
                                      </p:cBhvr>
                                    </p:animEffect>
                                    <p:anim calcmode="lin" valueType="num">
                                      <p:cBhvr>
                                        <p:cTn id="31" dur="1000" fill="hold"/>
                                        <p:tgtEl>
                                          <p:spTgt spid="8198"/>
                                        </p:tgtEl>
                                        <p:attrNameLst>
                                          <p:attrName>ppt_x</p:attrName>
                                        </p:attrNameLst>
                                      </p:cBhvr>
                                      <p:tavLst>
                                        <p:tav tm="0">
                                          <p:val>
                                            <p:strVal val="#ppt_x"/>
                                          </p:val>
                                        </p:tav>
                                        <p:tav tm="100000">
                                          <p:val>
                                            <p:strVal val="#ppt_x"/>
                                          </p:val>
                                        </p:tav>
                                      </p:tavLst>
                                    </p:anim>
                                    <p:anim calcmode="lin" valueType="num">
                                      <p:cBhvr>
                                        <p:cTn id="32"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8217"/>
                                        </p:tgtEl>
                                        <p:attrNameLst>
                                          <p:attrName>style.visibility</p:attrName>
                                        </p:attrNameLst>
                                      </p:cBhvr>
                                      <p:to>
                                        <p:strVal val="visible"/>
                                      </p:to>
                                    </p:set>
                                    <p:anim calcmode="lin" valueType="num">
                                      <p:cBhvr>
                                        <p:cTn id="37" dur="1000" fill="hold"/>
                                        <p:tgtEl>
                                          <p:spTgt spid="8217"/>
                                        </p:tgtEl>
                                        <p:attrNameLst>
                                          <p:attrName>ppt_w</p:attrName>
                                        </p:attrNameLst>
                                      </p:cBhvr>
                                      <p:tavLst>
                                        <p:tav tm="0">
                                          <p:val>
                                            <p:fltVal val="0"/>
                                          </p:val>
                                        </p:tav>
                                        <p:tav tm="100000">
                                          <p:val>
                                            <p:strVal val="#ppt_w"/>
                                          </p:val>
                                        </p:tav>
                                      </p:tavLst>
                                    </p:anim>
                                    <p:anim calcmode="lin" valueType="num">
                                      <p:cBhvr>
                                        <p:cTn id="38" dur="1000" fill="hold"/>
                                        <p:tgtEl>
                                          <p:spTgt spid="8217"/>
                                        </p:tgtEl>
                                        <p:attrNameLst>
                                          <p:attrName>ppt_h</p:attrName>
                                        </p:attrNameLst>
                                      </p:cBhvr>
                                      <p:tavLst>
                                        <p:tav tm="0">
                                          <p:val>
                                            <p:fltVal val="0"/>
                                          </p:val>
                                        </p:tav>
                                        <p:tav tm="100000">
                                          <p:val>
                                            <p:strVal val="#ppt_h"/>
                                          </p:val>
                                        </p:tav>
                                      </p:tavLst>
                                    </p:anim>
                                    <p:anim calcmode="lin" valueType="num">
                                      <p:cBhvr>
                                        <p:cTn id="39" dur="1000" fill="hold"/>
                                        <p:tgtEl>
                                          <p:spTgt spid="8217"/>
                                        </p:tgtEl>
                                        <p:attrNameLst>
                                          <p:attrName>style.rotation</p:attrName>
                                        </p:attrNameLst>
                                      </p:cBhvr>
                                      <p:tavLst>
                                        <p:tav tm="0">
                                          <p:val>
                                            <p:fltVal val="90"/>
                                          </p:val>
                                        </p:tav>
                                        <p:tav tm="100000">
                                          <p:val>
                                            <p:fltVal val="0"/>
                                          </p:val>
                                        </p:tav>
                                      </p:tavLst>
                                    </p:anim>
                                    <p:animEffect transition="in" filter="fade">
                                      <p:cBhvr>
                                        <p:cTn id="40" dur="1000"/>
                                        <p:tgtEl>
                                          <p:spTgt spid="821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204"/>
                                        </p:tgtEl>
                                        <p:attrNameLst>
                                          <p:attrName>style.visibility</p:attrName>
                                        </p:attrNameLst>
                                      </p:cBhvr>
                                      <p:to>
                                        <p:strVal val="visible"/>
                                      </p:to>
                                    </p:set>
                                    <p:animEffect transition="in" filter="fade">
                                      <p:cBhvr>
                                        <p:cTn id="45" dur="1000"/>
                                        <p:tgtEl>
                                          <p:spTgt spid="8204"/>
                                        </p:tgtEl>
                                      </p:cBhvr>
                                    </p:animEffect>
                                    <p:anim calcmode="lin" valueType="num">
                                      <p:cBhvr>
                                        <p:cTn id="46" dur="1000" fill="hold"/>
                                        <p:tgtEl>
                                          <p:spTgt spid="8204"/>
                                        </p:tgtEl>
                                        <p:attrNameLst>
                                          <p:attrName>ppt_x</p:attrName>
                                        </p:attrNameLst>
                                      </p:cBhvr>
                                      <p:tavLst>
                                        <p:tav tm="0">
                                          <p:val>
                                            <p:strVal val="#ppt_x"/>
                                          </p:val>
                                        </p:tav>
                                        <p:tav tm="100000">
                                          <p:val>
                                            <p:strVal val="#ppt_x"/>
                                          </p:val>
                                        </p:tav>
                                      </p:tavLst>
                                    </p:anim>
                                    <p:anim calcmode="lin" valueType="num">
                                      <p:cBhvr>
                                        <p:cTn id="47" dur="1000" fill="hold"/>
                                        <p:tgtEl>
                                          <p:spTgt spid="820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8218"/>
                                        </p:tgtEl>
                                        <p:attrNameLst>
                                          <p:attrName>style.visibility</p:attrName>
                                        </p:attrNameLst>
                                      </p:cBhvr>
                                      <p:to>
                                        <p:strVal val="visible"/>
                                      </p:to>
                                    </p:set>
                                    <p:anim calcmode="lin" valueType="num">
                                      <p:cBhvr>
                                        <p:cTn id="52" dur="1000" fill="hold"/>
                                        <p:tgtEl>
                                          <p:spTgt spid="8218"/>
                                        </p:tgtEl>
                                        <p:attrNameLst>
                                          <p:attrName>ppt_w</p:attrName>
                                        </p:attrNameLst>
                                      </p:cBhvr>
                                      <p:tavLst>
                                        <p:tav tm="0">
                                          <p:val>
                                            <p:fltVal val="0"/>
                                          </p:val>
                                        </p:tav>
                                        <p:tav tm="100000">
                                          <p:val>
                                            <p:strVal val="#ppt_w"/>
                                          </p:val>
                                        </p:tav>
                                      </p:tavLst>
                                    </p:anim>
                                    <p:anim calcmode="lin" valueType="num">
                                      <p:cBhvr>
                                        <p:cTn id="53" dur="1000" fill="hold"/>
                                        <p:tgtEl>
                                          <p:spTgt spid="8218"/>
                                        </p:tgtEl>
                                        <p:attrNameLst>
                                          <p:attrName>ppt_h</p:attrName>
                                        </p:attrNameLst>
                                      </p:cBhvr>
                                      <p:tavLst>
                                        <p:tav tm="0">
                                          <p:val>
                                            <p:fltVal val="0"/>
                                          </p:val>
                                        </p:tav>
                                        <p:tav tm="100000">
                                          <p:val>
                                            <p:strVal val="#ppt_h"/>
                                          </p:val>
                                        </p:tav>
                                      </p:tavLst>
                                    </p:anim>
                                    <p:anim calcmode="lin" valueType="num">
                                      <p:cBhvr>
                                        <p:cTn id="54" dur="1000" fill="hold"/>
                                        <p:tgtEl>
                                          <p:spTgt spid="8218"/>
                                        </p:tgtEl>
                                        <p:attrNameLst>
                                          <p:attrName>style.rotation</p:attrName>
                                        </p:attrNameLst>
                                      </p:cBhvr>
                                      <p:tavLst>
                                        <p:tav tm="0">
                                          <p:val>
                                            <p:fltVal val="90"/>
                                          </p:val>
                                        </p:tav>
                                        <p:tav tm="100000">
                                          <p:val>
                                            <p:fltVal val="0"/>
                                          </p:val>
                                        </p:tav>
                                      </p:tavLst>
                                    </p:anim>
                                    <p:animEffect transition="in" filter="fade">
                                      <p:cBhvr>
                                        <p:cTn id="55" dur="1000"/>
                                        <p:tgtEl>
                                          <p:spTgt spid="821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8194"/>
                                        </p:tgtEl>
                                        <p:attrNameLst>
                                          <p:attrName>style.visibility</p:attrName>
                                        </p:attrNameLst>
                                      </p:cBhvr>
                                      <p:to>
                                        <p:strVal val="visible"/>
                                      </p:to>
                                    </p:set>
                                    <p:animEffect transition="in" filter="fade">
                                      <p:cBhvr>
                                        <p:cTn id="60" dur="1000"/>
                                        <p:tgtEl>
                                          <p:spTgt spid="8194"/>
                                        </p:tgtEl>
                                      </p:cBhvr>
                                    </p:animEffect>
                                    <p:anim calcmode="lin" valueType="num">
                                      <p:cBhvr>
                                        <p:cTn id="61" dur="1000" fill="hold"/>
                                        <p:tgtEl>
                                          <p:spTgt spid="8194"/>
                                        </p:tgtEl>
                                        <p:attrNameLst>
                                          <p:attrName>ppt_x</p:attrName>
                                        </p:attrNameLst>
                                      </p:cBhvr>
                                      <p:tavLst>
                                        <p:tav tm="0">
                                          <p:val>
                                            <p:strVal val="#ppt_x"/>
                                          </p:val>
                                        </p:tav>
                                        <p:tav tm="100000">
                                          <p:val>
                                            <p:strVal val="#ppt_x"/>
                                          </p:val>
                                        </p:tav>
                                      </p:tavLst>
                                    </p:anim>
                                    <p:anim calcmode="lin" valueType="num">
                                      <p:cBhvr>
                                        <p:cTn id="62"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8222"/>
                                        </p:tgtEl>
                                        <p:attrNameLst>
                                          <p:attrName>style.visibility</p:attrName>
                                        </p:attrNameLst>
                                      </p:cBhvr>
                                      <p:to>
                                        <p:strVal val="visible"/>
                                      </p:to>
                                    </p:set>
                                    <p:anim calcmode="lin" valueType="num">
                                      <p:cBhvr>
                                        <p:cTn id="67" dur="1000" fill="hold"/>
                                        <p:tgtEl>
                                          <p:spTgt spid="8222"/>
                                        </p:tgtEl>
                                        <p:attrNameLst>
                                          <p:attrName>ppt_w</p:attrName>
                                        </p:attrNameLst>
                                      </p:cBhvr>
                                      <p:tavLst>
                                        <p:tav tm="0">
                                          <p:val>
                                            <p:fltVal val="0"/>
                                          </p:val>
                                        </p:tav>
                                        <p:tav tm="100000">
                                          <p:val>
                                            <p:strVal val="#ppt_w"/>
                                          </p:val>
                                        </p:tav>
                                      </p:tavLst>
                                    </p:anim>
                                    <p:anim calcmode="lin" valueType="num">
                                      <p:cBhvr>
                                        <p:cTn id="68" dur="1000" fill="hold"/>
                                        <p:tgtEl>
                                          <p:spTgt spid="8222"/>
                                        </p:tgtEl>
                                        <p:attrNameLst>
                                          <p:attrName>ppt_h</p:attrName>
                                        </p:attrNameLst>
                                      </p:cBhvr>
                                      <p:tavLst>
                                        <p:tav tm="0">
                                          <p:val>
                                            <p:fltVal val="0"/>
                                          </p:val>
                                        </p:tav>
                                        <p:tav tm="100000">
                                          <p:val>
                                            <p:strVal val="#ppt_h"/>
                                          </p:val>
                                        </p:tav>
                                      </p:tavLst>
                                    </p:anim>
                                    <p:anim calcmode="lin" valueType="num">
                                      <p:cBhvr>
                                        <p:cTn id="69" dur="1000" fill="hold"/>
                                        <p:tgtEl>
                                          <p:spTgt spid="8222"/>
                                        </p:tgtEl>
                                        <p:attrNameLst>
                                          <p:attrName>style.rotation</p:attrName>
                                        </p:attrNameLst>
                                      </p:cBhvr>
                                      <p:tavLst>
                                        <p:tav tm="0">
                                          <p:val>
                                            <p:fltVal val="90"/>
                                          </p:val>
                                        </p:tav>
                                        <p:tav tm="100000">
                                          <p:val>
                                            <p:fltVal val="0"/>
                                          </p:val>
                                        </p:tav>
                                      </p:tavLst>
                                    </p:anim>
                                    <p:animEffect transition="in" filter="fade">
                                      <p:cBhvr>
                                        <p:cTn id="70" dur="1000"/>
                                        <p:tgtEl>
                                          <p:spTgt spid="8222"/>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8201"/>
                                        </p:tgtEl>
                                        <p:attrNameLst>
                                          <p:attrName>style.visibility</p:attrName>
                                        </p:attrNameLst>
                                      </p:cBhvr>
                                      <p:to>
                                        <p:strVal val="visible"/>
                                      </p:to>
                                    </p:set>
                                    <p:animEffect transition="in" filter="fade">
                                      <p:cBhvr>
                                        <p:cTn id="75" dur="1000"/>
                                        <p:tgtEl>
                                          <p:spTgt spid="8201"/>
                                        </p:tgtEl>
                                      </p:cBhvr>
                                    </p:animEffect>
                                    <p:anim calcmode="lin" valueType="num">
                                      <p:cBhvr>
                                        <p:cTn id="76" dur="1000" fill="hold"/>
                                        <p:tgtEl>
                                          <p:spTgt spid="8201"/>
                                        </p:tgtEl>
                                        <p:attrNameLst>
                                          <p:attrName>ppt_x</p:attrName>
                                        </p:attrNameLst>
                                      </p:cBhvr>
                                      <p:tavLst>
                                        <p:tav tm="0">
                                          <p:val>
                                            <p:strVal val="#ppt_x"/>
                                          </p:val>
                                        </p:tav>
                                        <p:tav tm="100000">
                                          <p:val>
                                            <p:strVal val="#ppt_x"/>
                                          </p:val>
                                        </p:tav>
                                      </p:tavLst>
                                    </p:anim>
                                    <p:anim calcmode="lin" valueType="num">
                                      <p:cBhvr>
                                        <p:cTn id="77" dur="1000" fill="hold"/>
                                        <p:tgtEl>
                                          <p:spTgt spid="8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5" grpId="0"/>
      <p:bldP spid="8216" grpId="0"/>
      <p:bldP spid="8217" grpId="0"/>
      <p:bldP spid="8218" grpId="0"/>
      <p:bldP spid="82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7772400" cy="838200"/>
          </a:xfrm>
        </p:spPr>
        <p:txBody>
          <a:bodyPr>
            <a:normAutofit fontScale="90000"/>
          </a:bodyPr>
          <a:lstStyle/>
          <a:p>
            <a:r>
              <a:rPr lang="en-US" sz="2000" dirty="0" smtClean="0"/>
              <a:t/>
            </a:r>
            <a:br>
              <a:rPr lang="en-US" sz="2000" dirty="0" smtClean="0"/>
            </a:br>
            <a:r>
              <a:rPr lang="en-ZA" sz="2000" b="1" dirty="0" smtClean="0"/>
              <a:t>Basic electrical components</a:t>
            </a:r>
            <a:r>
              <a:rPr lang="en-US" b="1" dirty="0" smtClean="0"/>
              <a:t/>
            </a:r>
            <a:br>
              <a:rPr lang="en-US" b="1" dirty="0" smtClean="0"/>
            </a:br>
            <a:r>
              <a:rPr lang="en-ZA" sz="2000" b="1" dirty="0" smtClean="0"/>
              <a:t>GRADE 7</a:t>
            </a:r>
            <a:endParaRPr lang="en-US" sz="2000" b="1" dirty="0"/>
          </a:p>
        </p:txBody>
      </p:sp>
      <p:graphicFrame>
        <p:nvGraphicFramePr>
          <p:cNvPr id="4" name="Table 3"/>
          <p:cNvGraphicFramePr>
            <a:graphicFrameLocks noGrp="1"/>
          </p:cNvGraphicFramePr>
          <p:nvPr/>
        </p:nvGraphicFramePr>
        <p:xfrm>
          <a:off x="228600" y="914399"/>
          <a:ext cx="8686800" cy="5715000"/>
        </p:xfrm>
        <a:graphic>
          <a:graphicData uri="http://schemas.openxmlformats.org/drawingml/2006/table">
            <a:tbl>
              <a:tblPr/>
              <a:tblGrid>
                <a:gridCol w="1833797"/>
                <a:gridCol w="1598815"/>
                <a:gridCol w="1865753"/>
                <a:gridCol w="3388435"/>
              </a:tblGrid>
              <a:tr h="331432">
                <a:tc>
                  <a:txBody>
                    <a:bodyPr/>
                    <a:lstStyle/>
                    <a:p>
                      <a:pPr marL="0" marR="0" algn="ctr">
                        <a:lnSpc>
                          <a:spcPct val="115000"/>
                        </a:lnSpc>
                        <a:spcBef>
                          <a:spcPts val="0"/>
                        </a:spcBef>
                        <a:spcAft>
                          <a:spcPts val="0"/>
                        </a:spcAft>
                      </a:pPr>
                      <a:r>
                        <a:rPr lang="en-ZA" sz="1200" b="1" dirty="0">
                          <a:latin typeface="Calibri"/>
                          <a:ea typeface="Times New Roman"/>
                          <a:cs typeface="Times New Roman"/>
                        </a:rPr>
                        <a:t>PICTURE</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ZA" sz="1200" b="1">
                          <a:latin typeface="Calibri"/>
                          <a:ea typeface="Times New Roman"/>
                          <a:cs typeface="Times New Roman"/>
                        </a:rPr>
                        <a:t>NAME</a:t>
                      </a: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ZA" sz="1200" b="1">
                          <a:latin typeface="Calibri"/>
                          <a:ea typeface="Times New Roman"/>
                          <a:cs typeface="Times New Roman"/>
                        </a:rPr>
                        <a:t>SYMBOL</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ZA" sz="1200" b="1">
                          <a:latin typeface="Calibri"/>
                          <a:ea typeface="Times New Roman"/>
                          <a:cs typeface="Times New Roman"/>
                        </a:rPr>
                        <a:t>USE</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07625">
                <a:tc>
                  <a:txBody>
                    <a:bodyPr/>
                    <a:lstStyle/>
                    <a:p>
                      <a:pPr marL="0" marR="0">
                        <a:lnSpc>
                          <a:spcPct val="115000"/>
                        </a:lnSpc>
                        <a:spcBef>
                          <a:spcPts val="0"/>
                        </a:spcBef>
                        <a:spcAft>
                          <a:spcPts val="0"/>
                        </a:spcAft>
                      </a:pPr>
                      <a:endParaRPr lang="en-Z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200" b="1" dirty="0">
                          <a:latin typeface="Calibri"/>
                          <a:ea typeface="Times New Roman"/>
                          <a:cs typeface="Times New Roman"/>
                        </a:rPr>
                        <a:t>Conductor</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ZA"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b="1" dirty="0">
                          <a:latin typeface="Calibri"/>
                          <a:ea typeface="Times New Roman"/>
                          <a:cs typeface="Times New Roman"/>
                        </a:rPr>
                        <a:t>Deliver current to various parts of the circuit</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625">
                <a:tc>
                  <a:txBody>
                    <a:bodyPr/>
                    <a:lstStyle/>
                    <a:p>
                      <a:pPr marL="0" marR="0">
                        <a:lnSpc>
                          <a:spcPct val="115000"/>
                        </a:lnSpc>
                        <a:spcBef>
                          <a:spcPts val="0"/>
                        </a:spcBef>
                        <a:spcAft>
                          <a:spcPts val="0"/>
                        </a:spcAft>
                      </a:pPr>
                      <a:endParaRPr lang="en-Z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200" b="1" dirty="0">
                          <a:latin typeface="Calibri"/>
                          <a:ea typeface="Times New Roman"/>
                          <a:cs typeface="Times New Roman"/>
                        </a:rPr>
                        <a:t>Cell</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ZA"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b="1" dirty="0">
                          <a:latin typeface="Calibri"/>
                          <a:ea typeface="Times New Roman"/>
                          <a:cs typeface="Times New Roman"/>
                        </a:rPr>
                        <a:t>Supply the circuit with electric energy.</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385">
                <a:tc>
                  <a:txBody>
                    <a:bodyPr/>
                    <a:lstStyle/>
                    <a:p>
                      <a:pPr marL="0" marR="0">
                        <a:lnSpc>
                          <a:spcPct val="115000"/>
                        </a:lnSpc>
                        <a:spcBef>
                          <a:spcPts val="0"/>
                        </a:spcBef>
                        <a:spcAft>
                          <a:spcPts val="0"/>
                        </a:spcAft>
                      </a:pPr>
                      <a:endParaRPr lang="en-Z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200" b="1" dirty="0">
                          <a:latin typeface="Calibri"/>
                          <a:ea typeface="Times New Roman"/>
                          <a:cs typeface="Times New Roman"/>
                        </a:rPr>
                        <a:t>Bulb</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ZA"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b="1" dirty="0">
                          <a:latin typeface="Calibri"/>
                          <a:ea typeface="Times New Roman"/>
                          <a:cs typeface="Times New Roman"/>
                        </a:rPr>
                        <a:t>Converts electrical energy to light.</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438">
                <a:tc>
                  <a:txBody>
                    <a:bodyPr/>
                    <a:lstStyle/>
                    <a:p>
                      <a:pPr marL="0" marR="0">
                        <a:lnSpc>
                          <a:spcPct val="115000"/>
                        </a:lnSpc>
                        <a:spcBef>
                          <a:spcPts val="0"/>
                        </a:spcBef>
                        <a:spcAft>
                          <a:spcPts val="0"/>
                        </a:spcAft>
                      </a:pPr>
                      <a:endParaRPr lang="en-Z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200" b="1" dirty="0">
                          <a:latin typeface="Calibri"/>
                          <a:ea typeface="Times New Roman"/>
                          <a:cs typeface="Times New Roman"/>
                        </a:rPr>
                        <a:t>Switch</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ZA"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b="1" dirty="0">
                          <a:latin typeface="Calibri"/>
                          <a:ea typeface="Times New Roman"/>
                          <a:cs typeface="Times New Roman"/>
                        </a:rPr>
                        <a:t>A device that either opens or closes the path of current in an electric circuit.</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438">
                <a:tc>
                  <a:txBody>
                    <a:bodyPr/>
                    <a:lstStyle/>
                    <a:p>
                      <a:pPr marL="0" marR="0">
                        <a:lnSpc>
                          <a:spcPct val="115000"/>
                        </a:lnSpc>
                        <a:spcBef>
                          <a:spcPts val="0"/>
                        </a:spcBef>
                        <a:spcAft>
                          <a:spcPts val="0"/>
                        </a:spcAft>
                      </a:pPr>
                      <a:endParaRPr lang="en-Z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200" b="1" dirty="0">
                          <a:latin typeface="Calibri"/>
                          <a:ea typeface="Times New Roman"/>
                          <a:cs typeface="Times New Roman"/>
                        </a:rPr>
                        <a:t>Buzzer</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ZA"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b="1" dirty="0">
                          <a:latin typeface="Calibri"/>
                          <a:ea typeface="Times New Roman"/>
                          <a:cs typeface="Times New Roman"/>
                        </a:rPr>
                        <a:t>Changes electrical energy into sounds energy. (Rings when current flows through it)</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438">
                <a:tc>
                  <a:txBody>
                    <a:bodyPr/>
                    <a:lstStyle/>
                    <a:p>
                      <a:pPr marL="0" marR="0">
                        <a:lnSpc>
                          <a:spcPct val="115000"/>
                        </a:lnSpc>
                        <a:spcBef>
                          <a:spcPts val="0"/>
                        </a:spcBef>
                        <a:spcAft>
                          <a:spcPts val="0"/>
                        </a:spcAft>
                      </a:pPr>
                      <a:endParaRPr lang="en-Z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200" b="1" dirty="0">
                          <a:latin typeface="Calibri"/>
                          <a:ea typeface="Times New Roman"/>
                          <a:cs typeface="Times New Roman"/>
                        </a:rPr>
                        <a:t>Push button</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ZA"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b="1" dirty="0">
                          <a:latin typeface="Calibri"/>
                          <a:ea typeface="Times New Roman"/>
                          <a:cs typeface="Times New Roman"/>
                        </a:rPr>
                        <a:t>Open or closes the path of current in an electric circuit only while it is pressed.</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619">
                <a:tc>
                  <a:txBody>
                    <a:bodyPr/>
                    <a:lstStyle/>
                    <a:p>
                      <a:pPr marL="0" marR="0">
                        <a:lnSpc>
                          <a:spcPct val="115000"/>
                        </a:lnSpc>
                        <a:spcBef>
                          <a:spcPts val="0"/>
                        </a:spcBef>
                        <a:spcAft>
                          <a:spcPts val="0"/>
                        </a:spcAft>
                      </a:pPr>
                      <a:r>
                        <a:rPr lang="en-ZA" sz="11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200" b="1" dirty="0">
                          <a:latin typeface="Calibri"/>
                          <a:ea typeface="Times New Roman"/>
                          <a:cs typeface="Times New Roman"/>
                        </a:rPr>
                        <a:t>Light Emitting Diode (LED)</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ZA"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b="1" dirty="0">
                          <a:latin typeface="Calibri"/>
                          <a:ea typeface="Times New Roman"/>
                          <a:cs typeface="Times New Roman"/>
                        </a:rPr>
                        <a:t>Shows the presence of current in the circuit.</a:t>
                      </a:r>
                      <a:endParaRPr lang="en-US" sz="12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68" name="Picture 20" descr="Howrah Electrical Industries"/>
          <p:cNvPicPr>
            <a:picLocks noChangeAspect="1" noChangeArrowheads="1"/>
          </p:cNvPicPr>
          <p:nvPr/>
        </p:nvPicPr>
        <p:blipFill>
          <a:blip r:embed="rId3" cstate="print"/>
          <a:srcRect/>
          <a:stretch>
            <a:fillRect/>
          </a:stretch>
        </p:blipFill>
        <p:spPr bwMode="auto">
          <a:xfrm>
            <a:off x="685800" y="1371600"/>
            <a:ext cx="1085850" cy="314325"/>
          </a:xfrm>
          <a:prstGeom prst="rect">
            <a:avLst/>
          </a:prstGeom>
          <a:noFill/>
        </p:spPr>
      </p:pic>
      <p:pic>
        <p:nvPicPr>
          <p:cNvPr id="2065" name="Picture 4" descr="Picture for category Industrial batteries"/>
          <p:cNvPicPr>
            <a:picLocks noChangeAspect="1" noChangeArrowheads="1"/>
          </p:cNvPicPr>
          <p:nvPr/>
        </p:nvPicPr>
        <p:blipFill>
          <a:blip r:embed="rId4" cstate="print"/>
          <a:srcRect/>
          <a:stretch>
            <a:fillRect/>
          </a:stretch>
        </p:blipFill>
        <p:spPr bwMode="auto">
          <a:xfrm rot="-675200">
            <a:off x="800092" y="1889012"/>
            <a:ext cx="661988" cy="455613"/>
          </a:xfrm>
          <a:prstGeom prst="rect">
            <a:avLst/>
          </a:prstGeom>
          <a:noFill/>
        </p:spPr>
      </p:pic>
      <p:pic>
        <p:nvPicPr>
          <p:cNvPr id="2060" name="Picture 12" descr="http://upload.wikimedia.org/wikipedia/commons/thumb/b/b4/Gluehlampe_01_KMJ.png/170px-Gluehlampe_01_KMJ.png"/>
          <p:cNvPicPr>
            <a:picLocks noChangeAspect="1" noChangeArrowheads="1"/>
          </p:cNvPicPr>
          <p:nvPr/>
        </p:nvPicPr>
        <p:blipFill>
          <a:blip r:embed="rId5" cstate="print"/>
          <a:srcRect/>
          <a:stretch>
            <a:fillRect/>
          </a:stretch>
        </p:blipFill>
        <p:spPr bwMode="auto">
          <a:xfrm rot="5400000" flipH="1">
            <a:off x="1128713" y="2452687"/>
            <a:ext cx="228600" cy="504826"/>
          </a:xfrm>
          <a:prstGeom prst="rect">
            <a:avLst/>
          </a:prstGeom>
          <a:noFill/>
        </p:spPr>
      </p:pic>
      <p:graphicFrame>
        <p:nvGraphicFramePr>
          <p:cNvPr id="2059" name="Object 11"/>
          <p:cNvGraphicFramePr>
            <a:graphicFrameLocks noChangeAspect="1"/>
          </p:cNvGraphicFramePr>
          <p:nvPr/>
        </p:nvGraphicFramePr>
        <p:xfrm>
          <a:off x="4038600" y="2590800"/>
          <a:ext cx="857250" cy="257175"/>
        </p:xfrm>
        <a:graphic>
          <a:graphicData uri="http://schemas.openxmlformats.org/presentationml/2006/ole">
            <p:oleObj spid="_x0000_s1038" r:id="rId6" imgW="4420321" imgH="2068373" progId="">
              <p:embed/>
            </p:oleObj>
          </a:graphicData>
        </a:graphic>
      </p:graphicFrame>
      <p:pic>
        <p:nvPicPr>
          <p:cNvPr id="2058" name="Picture 30" descr="http://upload.wikimedia.org/wikipedia/commons/thumb/8/80/On-Off_Switch.jpg/100px-On-Off_Switch.jpg"/>
          <p:cNvPicPr>
            <a:picLocks noChangeAspect="1" noChangeArrowheads="1"/>
          </p:cNvPicPr>
          <p:nvPr/>
        </p:nvPicPr>
        <p:blipFill>
          <a:blip r:embed="rId7" cstate="print"/>
          <a:srcRect/>
          <a:stretch>
            <a:fillRect/>
          </a:stretch>
        </p:blipFill>
        <p:spPr bwMode="auto">
          <a:xfrm rot="-5400000">
            <a:off x="1023938" y="3014662"/>
            <a:ext cx="333375" cy="857251"/>
          </a:xfrm>
          <a:prstGeom prst="rect">
            <a:avLst/>
          </a:prstGeom>
          <a:noFill/>
        </p:spPr>
      </p:pic>
      <p:pic>
        <p:nvPicPr>
          <p:cNvPr id="2057" name="Picture 27" descr="File:SPST-Switch.svg"/>
          <p:cNvPicPr>
            <a:picLocks noChangeAspect="1" noChangeArrowheads="1"/>
          </p:cNvPicPr>
          <p:nvPr/>
        </p:nvPicPr>
        <p:blipFill>
          <a:blip r:embed="rId8" cstate="print"/>
          <a:srcRect/>
          <a:stretch>
            <a:fillRect/>
          </a:stretch>
        </p:blipFill>
        <p:spPr bwMode="auto">
          <a:xfrm>
            <a:off x="4038600" y="3276600"/>
            <a:ext cx="1095375" cy="314325"/>
          </a:xfrm>
          <a:prstGeom prst="rect">
            <a:avLst/>
          </a:prstGeom>
          <a:noFill/>
        </p:spPr>
      </p:pic>
      <p:pic>
        <p:nvPicPr>
          <p:cNvPr id="2056" name="Picture 13" descr="16mm Buzzer"/>
          <p:cNvPicPr>
            <a:picLocks noChangeAspect="1" noChangeArrowheads="1"/>
          </p:cNvPicPr>
          <p:nvPr/>
        </p:nvPicPr>
        <p:blipFill>
          <a:blip r:embed="rId9" cstate="print">
            <a:lum bright="20000" contrast="36000"/>
          </a:blip>
          <a:srcRect/>
          <a:stretch>
            <a:fillRect/>
          </a:stretch>
        </p:blipFill>
        <p:spPr bwMode="auto">
          <a:xfrm>
            <a:off x="762000" y="3962400"/>
            <a:ext cx="790575" cy="485775"/>
          </a:xfrm>
          <a:prstGeom prst="rect">
            <a:avLst/>
          </a:prstGeom>
          <a:noFill/>
        </p:spPr>
      </p:pic>
      <p:pic>
        <p:nvPicPr>
          <p:cNvPr id="2053" name="Picture 57" descr="http://www.talkingelectronics.com/CctSymbols/cs_buzzer.gif"/>
          <p:cNvPicPr>
            <a:picLocks noChangeAspect="1" noChangeArrowheads="1"/>
          </p:cNvPicPr>
          <p:nvPr/>
        </p:nvPicPr>
        <p:blipFill>
          <a:blip r:embed="rId10" cstate="print"/>
          <a:srcRect l="65044" r="10468" b="-153"/>
          <a:stretch>
            <a:fillRect/>
          </a:stretch>
        </p:blipFill>
        <p:spPr bwMode="auto">
          <a:xfrm>
            <a:off x="4267200" y="4191000"/>
            <a:ext cx="466725" cy="285750"/>
          </a:xfrm>
          <a:prstGeom prst="rect">
            <a:avLst/>
          </a:prstGeom>
          <a:noFill/>
        </p:spPr>
      </p:pic>
      <p:pic>
        <p:nvPicPr>
          <p:cNvPr id="2052" name="Picture 7" descr="http://upload.wikimedia.org/wikipedia/commons/1/11/Tactile_switches.jpg"/>
          <p:cNvPicPr>
            <a:picLocks noChangeAspect="1" noChangeArrowheads="1"/>
          </p:cNvPicPr>
          <p:nvPr/>
        </p:nvPicPr>
        <p:blipFill>
          <a:blip r:embed="rId11" cstate="print"/>
          <a:srcRect l="58249" t="13527" r="3346" b="40257"/>
          <a:stretch>
            <a:fillRect/>
          </a:stretch>
        </p:blipFill>
        <p:spPr bwMode="auto">
          <a:xfrm>
            <a:off x="838200" y="4876800"/>
            <a:ext cx="885825" cy="504825"/>
          </a:xfrm>
          <a:prstGeom prst="rect">
            <a:avLst/>
          </a:prstGeom>
          <a:noFill/>
        </p:spPr>
      </p:pic>
      <p:pic>
        <p:nvPicPr>
          <p:cNvPr id="2051" name="Picture 80" descr="http://www.talkingelectronics.com/CctSymbols/cs_switch_push.gif"/>
          <p:cNvPicPr>
            <a:picLocks noChangeAspect="1" noChangeArrowheads="1"/>
          </p:cNvPicPr>
          <p:nvPr/>
        </p:nvPicPr>
        <p:blipFill>
          <a:blip r:embed="rId12" cstate="print"/>
          <a:srcRect l="78246" t="24419" r="-136" b="29185"/>
          <a:stretch>
            <a:fillRect/>
          </a:stretch>
        </p:blipFill>
        <p:spPr bwMode="auto">
          <a:xfrm>
            <a:off x="4114800" y="4953000"/>
            <a:ext cx="990600" cy="447675"/>
          </a:xfrm>
          <a:prstGeom prst="rect">
            <a:avLst/>
          </a:prstGeom>
          <a:noFill/>
        </p:spPr>
      </p:pic>
      <p:pic>
        <p:nvPicPr>
          <p:cNvPr id="2050" name="Picture 48" descr="http://www.talkingelectronics.com/CctSymbols/cs_led.gif"/>
          <p:cNvPicPr>
            <a:picLocks noChangeAspect="1" noChangeArrowheads="1"/>
          </p:cNvPicPr>
          <p:nvPr/>
        </p:nvPicPr>
        <p:blipFill>
          <a:blip r:embed="rId13" cstate="print">
            <a:lum bright="10000" contrast="40000"/>
          </a:blip>
          <a:srcRect l="35033" t="28789" r="23296" b="7576"/>
          <a:stretch>
            <a:fillRect/>
          </a:stretch>
        </p:blipFill>
        <p:spPr bwMode="auto">
          <a:xfrm>
            <a:off x="609600" y="5791200"/>
            <a:ext cx="1019175" cy="438150"/>
          </a:xfrm>
          <a:prstGeom prst="rect">
            <a:avLst/>
          </a:prstGeom>
          <a:noFill/>
        </p:spPr>
      </p:pic>
      <p:pic>
        <p:nvPicPr>
          <p:cNvPr id="2049" name="Picture 51" descr="http://www.talkingelectronics.com/CctSymbols/cs_led.gif"/>
          <p:cNvPicPr>
            <a:picLocks noChangeAspect="1" noChangeArrowheads="1"/>
          </p:cNvPicPr>
          <p:nvPr/>
        </p:nvPicPr>
        <p:blipFill>
          <a:blip r:embed="rId13" cstate="print"/>
          <a:srcRect l="75995" b="7576"/>
          <a:stretch>
            <a:fillRect/>
          </a:stretch>
        </p:blipFill>
        <p:spPr bwMode="auto">
          <a:xfrm rot="-5400000">
            <a:off x="4186238" y="5643562"/>
            <a:ext cx="571500" cy="866776"/>
          </a:xfrm>
          <a:prstGeom prst="rect">
            <a:avLst/>
          </a:prstGeom>
          <a:noFill/>
        </p:spPr>
      </p:pic>
      <p:sp>
        <p:nvSpPr>
          <p:cNvPr id="2066" name="Freeform 18"/>
          <p:cNvSpPr>
            <a:spLocks/>
          </p:cNvSpPr>
          <p:nvPr/>
        </p:nvSpPr>
        <p:spPr bwMode="auto">
          <a:xfrm>
            <a:off x="4114800" y="1447800"/>
            <a:ext cx="811212" cy="50800"/>
          </a:xfrm>
          <a:custGeom>
            <a:avLst/>
            <a:gdLst/>
            <a:ahLst/>
            <a:cxnLst>
              <a:cxn ang="0">
                <a:pos x="0" y="167"/>
              </a:cxn>
              <a:cxn ang="0">
                <a:pos x="381" y="4"/>
              </a:cxn>
              <a:cxn ang="0">
                <a:pos x="1508" y="140"/>
              </a:cxn>
              <a:cxn ang="0">
                <a:pos x="1590" y="127"/>
              </a:cxn>
            </a:cxnLst>
            <a:rect l="0" t="0" r="r" b="b"/>
            <a:pathLst>
              <a:path w="1709" h="167">
                <a:moveTo>
                  <a:pt x="0" y="167"/>
                </a:moveTo>
                <a:cubicBezTo>
                  <a:pt x="65" y="87"/>
                  <a:pt x="130" y="8"/>
                  <a:pt x="381" y="4"/>
                </a:cubicBezTo>
                <a:cubicBezTo>
                  <a:pt x="632" y="0"/>
                  <a:pt x="1307" y="120"/>
                  <a:pt x="1508" y="140"/>
                </a:cubicBezTo>
                <a:cubicBezTo>
                  <a:pt x="1709" y="160"/>
                  <a:pt x="1576" y="129"/>
                  <a:pt x="1590" y="127"/>
                </a:cubicBez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AutoShape 19"/>
          <p:cNvSpPr>
            <a:spLocks noChangeShapeType="1"/>
          </p:cNvSpPr>
          <p:nvPr/>
        </p:nvSpPr>
        <p:spPr bwMode="auto">
          <a:xfrm>
            <a:off x="4495800" y="1447800"/>
            <a:ext cx="120650" cy="0"/>
          </a:xfrm>
          <a:prstGeom prst="straightConnector1">
            <a:avLst/>
          </a:prstGeom>
          <a:noFill/>
          <a:ln w="476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1" name="AutoShape 13"/>
          <p:cNvSpPr>
            <a:spLocks noChangeShapeType="1"/>
          </p:cNvSpPr>
          <p:nvPr/>
        </p:nvSpPr>
        <p:spPr bwMode="auto">
          <a:xfrm>
            <a:off x="4572000" y="4419600"/>
            <a:ext cx="206375"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AutoShape 14"/>
          <p:cNvSpPr>
            <a:spLocks noChangeShapeType="1"/>
          </p:cNvSpPr>
          <p:nvPr/>
        </p:nvSpPr>
        <p:spPr bwMode="auto">
          <a:xfrm>
            <a:off x="4572000" y="1981200"/>
            <a:ext cx="0" cy="258762"/>
          </a:xfrm>
          <a:prstGeom prst="straightConnector1">
            <a:avLst/>
          </a:pr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AutoShape 15"/>
          <p:cNvSpPr>
            <a:spLocks noChangeShapeType="1"/>
          </p:cNvSpPr>
          <p:nvPr/>
        </p:nvSpPr>
        <p:spPr bwMode="auto">
          <a:xfrm>
            <a:off x="4724400" y="1905000"/>
            <a:ext cx="0" cy="414338"/>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AutoShape 16"/>
          <p:cNvSpPr>
            <a:spLocks noChangeShapeType="1"/>
          </p:cNvSpPr>
          <p:nvPr/>
        </p:nvSpPr>
        <p:spPr bwMode="auto">
          <a:xfrm>
            <a:off x="4724400" y="2133600"/>
            <a:ext cx="31908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AutoShape 6"/>
          <p:cNvSpPr>
            <a:spLocks noChangeShapeType="1"/>
          </p:cNvSpPr>
          <p:nvPr/>
        </p:nvSpPr>
        <p:spPr bwMode="auto">
          <a:xfrm>
            <a:off x="4114800" y="4419600"/>
            <a:ext cx="327025"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noChangeShapeType="1"/>
          </p:cNvSpPr>
          <p:nvPr/>
        </p:nvSpPr>
        <p:spPr bwMode="auto">
          <a:xfrm flipH="1">
            <a:off x="4191000" y="2133600"/>
            <a:ext cx="369887"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TextBox 1"/>
          <p:cNvSpPr txBox="1"/>
          <p:nvPr/>
        </p:nvSpPr>
        <p:spPr>
          <a:xfrm>
            <a:off x="7391400" y="6520932"/>
            <a:ext cx="1872208"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r>
              <a:rPr lang="tn-ZA" dirty="0" smtClean="0"/>
              <a:t>Pheelwane KA</a:t>
            </a:r>
            <a:endParaRPr lang="tn-ZA" dirty="0"/>
          </a:p>
        </p:txBody>
      </p:sp>
    </p:spTree>
    <p:extLst>
      <p:ext uri="{BB962C8B-B14F-4D97-AF65-F5344CB8AC3E}">
        <p14:creationId xmlns:p14="http://schemas.microsoft.com/office/powerpoint/2010/main" xmlns="" val="131883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5076825" y="1771643"/>
            <a:ext cx="3168372" cy="2451107"/>
            <a:chOff x="144" y="719"/>
            <a:chExt cx="1781" cy="1537"/>
          </a:xfrm>
        </p:grpSpPr>
        <p:grpSp>
          <p:nvGrpSpPr>
            <p:cNvPr id="7189" name="Group 5"/>
            <p:cNvGrpSpPr>
              <a:grpSpLocks/>
            </p:cNvGrpSpPr>
            <p:nvPr/>
          </p:nvGrpSpPr>
          <p:grpSpPr bwMode="auto">
            <a:xfrm>
              <a:off x="144" y="719"/>
              <a:ext cx="1781" cy="1537"/>
              <a:chOff x="144" y="719"/>
              <a:chExt cx="1781" cy="1537"/>
            </a:xfrm>
          </p:grpSpPr>
          <p:sp>
            <p:nvSpPr>
              <p:cNvPr id="7192" name="Line 6"/>
              <p:cNvSpPr>
                <a:spLocks noChangeShapeType="1"/>
              </p:cNvSpPr>
              <p:nvPr/>
            </p:nvSpPr>
            <p:spPr bwMode="auto">
              <a:xfrm>
                <a:off x="144" y="911"/>
                <a:ext cx="0" cy="1153"/>
              </a:xfrm>
              <a:prstGeom prst="line">
                <a:avLst/>
              </a:prstGeom>
              <a:noFill/>
              <a:ln w="3810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7193" name="Line 7"/>
              <p:cNvSpPr>
                <a:spLocks noChangeShapeType="1"/>
              </p:cNvSpPr>
              <p:nvPr/>
            </p:nvSpPr>
            <p:spPr bwMode="auto">
              <a:xfrm>
                <a:off x="145" y="2064"/>
                <a:ext cx="528" cy="0"/>
              </a:xfrm>
              <a:prstGeom prst="line">
                <a:avLst/>
              </a:prstGeom>
              <a:noFill/>
              <a:ln w="3810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7194" name="Line 8"/>
              <p:cNvSpPr>
                <a:spLocks noChangeShapeType="1"/>
              </p:cNvSpPr>
              <p:nvPr/>
            </p:nvSpPr>
            <p:spPr bwMode="auto">
              <a:xfrm>
                <a:off x="1056" y="2064"/>
                <a:ext cx="721" cy="0"/>
              </a:xfrm>
              <a:prstGeom prst="line">
                <a:avLst/>
              </a:prstGeom>
              <a:noFill/>
              <a:ln w="3810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7195" name="Line 9"/>
              <p:cNvSpPr>
                <a:spLocks noChangeShapeType="1"/>
              </p:cNvSpPr>
              <p:nvPr/>
            </p:nvSpPr>
            <p:spPr bwMode="auto">
              <a:xfrm flipV="1">
                <a:off x="1776" y="912"/>
                <a:ext cx="0" cy="477"/>
              </a:xfrm>
              <a:prstGeom prst="line">
                <a:avLst/>
              </a:prstGeom>
              <a:noFill/>
              <a:ln w="3810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7196" name="Line 10"/>
              <p:cNvSpPr>
                <a:spLocks noChangeShapeType="1"/>
              </p:cNvSpPr>
              <p:nvPr/>
            </p:nvSpPr>
            <p:spPr bwMode="auto">
              <a:xfrm>
                <a:off x="144" y="912"/>
                <a:ext cx="672" cy="0"/>
              </a:xfrm>
              <a:prstGeom prst="line">
                <a:avLst/>
              </a:prstGeom>
              <a:noFill/>
              <a:ln w="3810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7197" name="Line 11"/>
              <p:cNvSpPr>
                <a:spLocks noChangeShapeType="1"/>
              </p:cNvSpPr>
              <p:nvPr/>
            </p:nvSpPr>
            <p:spPr bwMode="auto">
              <a:xfrm flipH="1">
                <a:off x="960" y="912"/>
                <a:ext cx="816" cy="0"/>
              </a:xfrm>
              <a:prstGeom prst="line">
                <a:avLst/>
              </a:prstGeom>
              <a:noFill/>
              <a:ln w="3810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7198" name="Line 12"/>
              <p:cNvSpPr>
                <a:spLocks noChangeShapeType="1"/>
              </p:cNvSpPr>
              <p:nvPr/>
            </p:nvSpPr>
            <p:spPr bwMode="auto">
              <a:xfrm>
                <a:off x="960" y="719"/>
                <a:ext cx="0" cy="384"/>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7199" name="Rectangle 13"/>
              <p:cNvSpPr>
                <a:spLocks noChangeArrowheads="1"/>
              </p:cNvSpPr>
              <p:nvPr/>
            </p:nvSpPr>
            <p:spPr bwMode="auto">
              <a:xfrm>
                <a:off x="809" y="815"/>
                <a:ext cx="48" cy="192"/>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ZA"/>
              </a:p>
            </p:txBody>
          </p:sp>
          <p:sp>
            <p:nvSpPr>
              <p:cNvPr id="7200" name="Oval 14"/>
              <p:cNvSpPr>
                <a:spLocks noChangeArrowheads="1"/>
              </p:cNvSpPr>
              <p:nvPr/>
            </p:nvSpPr>
            <p:spPr bwMode="auto">
              <a:xfrm>
                <a:off x="672" y="1872"/>
                <a:ext cx="384" cy="384"/>
              </a:xfrm>
              <a:prstGeom prst="ellipse">
                <a:avLst/>
              </a:prstGeom>
              <a:noFill/>
              <a:ln w="381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ZA"/>
              </a:p>
            </p:txBody>
          </p:sp>
          <p:sp>
            <p:nvSpPr>
              <p:cNvPr id="7201" name="Line 15"/>
              <p:cNvSpPr>
                <a:spLocks noChangeShapeType="1"/>
              </p:cNvSpPr>
              <p:nvPr/>
            </p:nvSpPr>
            <p:spPr bwMode="auto">
              <a:xfrm flipV="1">
                <a:off x="720" y="1920"/>
                <a:ext cx="288" cy="288"/>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7202" name="Line 16"/>
              <p:cNvSpPr>
                <a:spLocks noChangeShapeType="1"/>
              </p:cNvSpPr>
              <p:nvPr/>
            </p:nvSpPr>
            <p:spPr bwMode="auto">
              <a:xfrm>
                <a:off x="720" y="1920"/>
                <a:ext cx="288" cy="288"/>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7203" name="Line 17"/>
              <p:cNvSpPr>
                <a:spLocks noChangeShapeType="1"/>
              </p:cNvSpPr>
              <p:nvPr/>
            </p:nvSpPr>
            <p:spPr bwMode="auto">
              <a:xfrm flipV="1">
                <a:off x="1777" y="1706"/>
                <a:ext cx="0" cy="358"/>
              </a:xfrm>
              <a:prstGeom prst="line">
                <a:avLst/>
              </a:prstGeom>
              <a:noFill/>
              <a:ln w="3810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7204" name="Line 18"/>
              <p:cNvSpPr>
                <a:spLocks noChangeShapeType="1"/>
              </p:cNvSpPr>
              <p:nvPr/>
            </p:nvSpPr>
            <p:spPr bwMode="auto">
              <a:xfrm flipH="1" flipV="1">
                <a:off x="1776" y="1389"/>
                <a:ext cx="149" cy="317"/>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grpSp>
        <p:sp>
          <p:nvSpPr>
            <p:cNvPr id="7190" name="Oval 19"/>
            <p:cNvSpPr>
              <a:spLocks noChangeArrowheads="1"/>
            </p:cNvSpPr>
            <p:nvPr/>
          </p:nvSpPr>
          <p:spPr bwMode="auto">
            <a:xfrm>
              <a:off x="1746" y="1669"/>
              <a:ext cx="66" cy="66"/>
            </a:xfrm>
            <a:prstGeom prst="ellipse">
              <a:avLst/>
            </a:prstGeom>
            <a:solidFill>
              <a:schemeClr val="tx2"/>
            </a:solid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ZA"/>
            </a:p>
          </p:txBody>
        </p:sp>
        <p:sp>
          <p:nvSpPr>
            <p:cNvPr id="7191" name="Oval 20"/>
            <p:cNvSpPr>
              <a:spLocks noChangeArrowheads="1"/>
            </p:cNvSpPr>
            <p:nvPr/>
          </p:nvSpPr>
          <p:spPr bwMode="auto">
            <a:xfrm>
              <a:off x="1743" y="1369"/>
              <a:ext cx="66" cy="66"/>
            </a:xfrm>
            <a:prstGeom prst="ellipse">
              <a:avLst/>
            </a:prstGeom>
            <a:solidFill>
              <a:schemeClr val="tx2"/>
            </a:solid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ZA"/>
            </a:p>
          </p:txBody>
        </p:sp>
      </p:grpSp>
      <p:sp>
        <p:nvSpPr>
          <p:cNvPr id="6165" name="Text Box 21"/>
          <p:cNvSpPr txBox="1">
            <a:spLocks noChangeArrowheads="1"/>
          </p:cNvSpPr>
          <p:nvPr/>
        </p:nvSpPr>
        <p:spPr bwMode="auto">
          <a:xfrm>
            <a:off x="0" y="188913"/>
            <a:ext cx="9144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GB" sz="4400" b="1">
                <a:solidFill>
                  <a:schemeClr val="folHlink"/>
                </a:solidFill>
                <a:effectLst>
                  <a:outerShdw blurRad="38100" dist="38100" dir="2700000" algn="tl">
                    <a:srgbClr val="000000"/>
                  </a:outerShdw>
                </a:effectLst>
                <a:latin typeface="Comic Sans MS" panose="030F0702030302020204" pitchFamily="66" charset="0"/>
              </a:rPr>
              <a:t>circuit diagram</a:t>
            </a:r>
          </a:p>
        </p:txBody>
      </p:sp>
      <p:pic>
        <p:nvPicPr>
          <p:cNvPr id="7172" name="Picture 23" descr="circuits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2988" y="1916113"/>
            <a:ext cx="3097212" cy="221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68" name="Line 24"/>
          <p:cNvSpPr>
            <a:spLocks noChangeShapeType="1"/>
          </p:cNvSpPr>
          <p:nvPr/>
        </p:nvSpPr>
        <p:spPr bwMode="auto">
          <a:xfrm>
            <a:off x="1331913" y="4652963"/>
            <a:ext cx="0" cy="720725"/>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6169" name="Line 25"/>
          <p:cNvSpPr>
            <a:spLocks noChangeShapeType="1"/>
          </p:cNvSpPr>
          <p:nvPr/>
        </p:nvSpPr>
        <p:spPr bwMode="auto">
          <a:xfrm>
            <a:off x="1547813" y="4797425"/>
            <a:ext cx="0" cy="431800"/>
          </a:xfrm>
          <a:prstGeom prst="line">
            <a:avLst/>
          </a:prstGeom>
          <a:noFill/>
          <a:ln w="762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6170" name="Line 26"/>
          <p:cNvSpPr>
            <a:spLocks noChangeShapeType="1"/>
          </p:cNvSpPr>
          <p:nvPr/>
        </p:nvSpPr>
        <p:spPr bwMode="auto">
          <a:xfrm>
            <a:off x="1547813" y="5013325"/>
            <a:ext cx="360362" cy="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6171" name="Line 27"/>
          <p:cNvSpPr>
            <a:spLocks noChangeShapeType="1"/>
          </p:cNvSpPr>
          <p:nvPr/>
        </p:nvSpPr>
        <p:spPr bwMode="auto">
          <a:xfrm>
            <a:off x="971550" y="5013325"/>
            <a:ext cx="360363" cy="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6172" name="AutoShape 28"/>
          <p:cNvSpPr>
            <a:spLocks noChangeArrowheads="1"/>
          </p:cNvSpPr>
          <p:nvPr/>
        </p:nvSpPr>
        <p:spPr bwMode="auto">
          <a:xfrm>
            <a:off x="3059113" y="4724400"/>
            <a:ext cx="647700" cy="576263"/>
          </a:xfrm>
          <a:prstGeom prst="flowChartSummingJunction">
            <a:avLst/>
          </a:prstGeom>
          <a:noFill/>
          <a:ln w="381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ZA"/>
          </a:p>
        </p:txBody>
      </p:sp>
      <p:sp>
        <p:nvSpPr>
          <p:cNvPr id="6177" name="Oval 33"/>
          <p:cNvSpPr>
            <a:spLocks noChangeArrowheads="1"/>
          </p:cNvSpPr>
          <p:nvPr/>
        </p:nvSpPr>
        <p:spPr bwMode="auto">
          <a:xfrm>
            <a:off x="5219700" y="4868863"/>
            <a:ext cx="215900" cy="217487"/>
          </a:xfrm>
          <a:prstGeom prst="ellipse">
            <a:avLst/>
          </a:prstGeom>
          <a:noFill/>
          <a:ln w="381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ZA"/>
          </a:p>
        </p:txBody>
      </p:sp>
      <p:sp>
        <p:nvSpPr>
          <p:cNvPr id="6178" name="Line 34"/>
          <p:cNvSpPr>
            <a:spLocks noChangeShapeType="1"/>
          </p:cNvSpPr>
          <p:nvPr/>
        </p:nvSpPr>
        <p:spPr bwMode="auto">
          <a:xfrm flipV="1">
            <a:off x="5435600" y="4581525"/>
            <a:ext cx="504825" cy="360363"/>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6179" name="Line 35"/>
          <p:cNvSpPr>
            <a:spLocks noChangeShapeType="1"/>
          </p:cNvSpPr>
          <p:nvPr/>
        </p:nvSpPr>
        <p:spPr bwMode="auto">
          <a:xfrm>
            <a:off x="6156325" y="5013325"/>
            <a:ext cx="431800" cy="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6180" name="Line 36"/>
          <p:cNvSpPr>
            <a:spLocks noChangeShapeType="1"/>
          </p:cNvSpPr>
          <p:nvPr/>
        </p:nvSpPr>
        <p:spPr bwMode="auto">
          <a:xfrm>
            <a:off x="4787900" y="5013325"/>
            <a:ext cx="431800" cy="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6181" name="Text Box 37"/>
          <p:cNvSpPr txBox="1">
            <a:spLocks noChangeArrowheads="1"/>
          </p:cNvSpPr>
          <p:nvPr/>
        </p:nvSpPr>
        <p:spPr bwMode="auto">
          <a:xfrm>
            <a:off x="1116013" y="5516563"/>
            <a:ext cx="10080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b="1" dirty="0">
                <a:latin typeface="Comic Sans MS" panose="030F0702030302020204" pitchFamily="66" charset="0"/>
              </a:rPr>
              <a:t>cell</a:t>
            </a:r>
          </a:p>
        </p:txBody>
      </p:sp>
      <p:sp>
        <p:nvSpPr>
          <p:cNvPr id="6182" name="Text Box 38"/>
          <p:cNvSpPr txBox="1">
            <a:spLocks noChangeArrowheads="1"/>
          </p:cNvSpPr>
          <p:nvPr/>
        </p:nvSpPr>
        <p:spPr bwMode="auto">
          <a:xfrm>
            <a:off x="5076825" y="5516563"/>
            <a:ext cx="11525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b="1" dirty="0">
                <a:latin typeface="Comic Sans MS" panose="030F0702030302020204" pitchFamily="66" charset="0"/>
              </a:rPr>
              <a:t>switch</a:t>
            </a:r>
          </a:p>
        </p:txBody>
      </p:sp>
      <p:sp>
        <p:nvSpPr>
          <p:cNvPr id="6183" name="Text Box 39"/>
          <p:cNvSpPr txBox="1">
            <a:spLocks noChangeArrowheads="1"/>
          </p:cNvSpPr>
          <p:nvPr/>
        </p:nvSpPr>
        <p:spPr bwMode="auto">
          <a:xfrm>
            <a:off x="2987675" y="5516563"/>
            <a:ext cx="10080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b="1" dirty="0">
                <a:latin typeface="Comic Sans MS" panose="030F0702030302020204" pitchFamily="66" charset="0"/>
              </a:rPr>
              <a:t>lamp</a:t>
            </a:r>
          </a:p>
        </p:txBody>
      </p:sp>
      <p:sp>
        <p:nvSpPr>
          <p:cNvPr id="6184" name="Text Box 40"/>
          <p:cNvSpPr txBox="1">
            <a:spLocks noChangeArrowheads="1"/>
          </p:cNvSpPr>
          <p:nvPr/>
        </p:nvSpPr>
        <p:spPr bwMode="auto">
          <a:xfrm>
            <a:off x="7164388" y="5516563"/>
            <a:ext cx="11525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b="1" dirty="0">
                <a:latin typeface="Comic Sans MS" panose="030F0702030302020204" pitchFamily="66" charset="0"/>
              </a:rPr>
              <a:t>wires</a:t>
            </a:r>
          </a:p>
        </p:txBody>
      </p:sp>
      <p:sp>
        <p:nvSpPr>
          <p:cNvPr id="6185" name="Line 41"/>
          <p:cNvSpPr>
            <a:spLocks noChangeShapeType="1"/>
          </p:cNvSpPr>
          <p:nvPr/>
        </p:nvSpPr>
        <p:spPr bwMode="auto">
          <a:xfrm>
            <a:off x="7164388" y="5013325"/>
            <a:ext cx="936625" cy="0"/>
          </a:xfrm>
          <a:prstGeom prst="line">
            <a:avLst/>
          </a:prstGeom>
          <a:noFill/>
          <a:ln w="3810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p>
        </p:txBody>
      </p:sp>
      <p:sp>
        <p:nvSpPr>
          <p:cNvPr id="7187" name="Text Box 42"/>
          <p:cNvSpPr txBox="1">
            <a:spLocks noChangeArrowheads="1"/>
          </p:cNvSpPr>
          <p:nvPr/>
        </p:nvSpPr>
        <p:spPr bwMode="auto">
          <a:xfrm>
            <a:off x="468313" y="1052513"/>
            <a:ext cx="83518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b="1" dirty="0">
                <a:latin typeface="Comic Sans MS" panose="030F0702030302020204" pitchFamily="66" charset="0"/>
              </a:rPr>
              <a:t>D</a:t>
            </a:r>
            <a:r>
              <a:rPr lang="en-GB" sz="2400" b="1" dirty="0" smtClean="0">
                <a:latin typeface="Comic Sans MS" panose="030F0702030302020204" pitchFamily="66" charset="0"/>
              </a:rPr>
              <a:t>raw a series electric </a:t>
            </a:r>
            <a:r>
              <a:rPr lang="en-GB" sz="2400" b="1" dirty="0">
                <a:latin typeface="Comic Sans MS" panose="030F0702030302020204" pitchFamily="66" charset="0"/>
              </a:rPr>
              <a:t>circuits using </a:t>
            </a:r>
            <a:r>
              <a:rPr lang="en-GB" sz="2400" b="1" dirty="0" smtClean="0">
                <a:latin typeface="Comic Sans MS" panose="030F0702030302020204" pitchFamily="66" charset="0"/>
              </a:rPr>
              <a:t>symbols below;</a:t>
            </a:r>
            <a:endParaRPr lang="en-GB" sz="2400" b="1" dirty="0">
              <a:latin typeface="Comic Sans MS" panose="030F0702030302020204" pitchFamily="66" charset="0"/>
            </a:endParaRPr>
          </a:p>
        </p:txBody>
      </p:sp>
      <p:sp>
        <p:nvSpPr>
          <p:cNvPr id="6187" name="Oval 43"/>
          <p:cNvSpPr>
            <a:spLocks noChangeArrowheads="1"/>
          </p:cNvSpPr>
          <p:nvPr/>
        </p:nvSpPr>
        <p:spPr bwMode="auto">
          <a:xfrm>
            <a:off x="5940425" y="4868863"/>
            <a:ext cx="215900" cy="217487"/>
          </a:xfrm>
          <a:prstGeom prst="ellipse">
            <a:avLst/>
          </a:prstGeom>
          <a:noFill/>
          <a:ln w="381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ZA"/>
          </a:p>
        </p:txBody>
      </p:sp>
    </p:spTree>
    <p:extLst>
      <p:ext uri="{BB962C8B-B14F-4D97-AF65-F5344CB8AC3E}">
        <p14:creationId xmlns:p14="http://schemas.microsoft.com/office/powerpoint/2010/main" xmlns="" val="1223077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t/>
            </a:r>
            <a:br>
              <a:rPr lang="en-ZA" b="1" dirty="0" smtClean="0"/>
            </a:br>
            <a:r>
              <a:rPr lang="en-ZA" b="1" dirty="0" smtClean="0"/>
              <a:t/>
            </a:r>
            <a:br>
              <a:rPr lang="en-ZA" b="1" dirty="0" smtClean="0"/>
            </a:br>
            <a:r>
              <a:rPr lang="en-ZA" b="1" dirty="0" smtClean="0"/>
              <a:t>MAGNETISM</a:t>
            </a:r>
            <a:br>
              <a:rPr lang="en-ZA" b="1" dirty="0" smtClean="0"/>
            </a:br>
            <a:r>
              <a:rPr lang="en-ZA" b="1" dirty="0" smtClean="0"/>
              <a:t/>
            </a:r>
            <a:br>
              <a:rPr lang="en-ZA" b="1" dirty="0" smtClean="0"/>
            </a:br>
            <a:endParaRPr lang="en-ZA" b="1" dirty="0"/>
          </a:p>
        </p:txBody>
      </p:sp>
      <p:sp>
        <p:nvSpPr>
          <p:cNvPr id="3" name="Content Placeholder 2"/>
          <p:cNvSpPr>
            <a:spLocks noGrp="1"/>
          </p:cNvSpPr>
          <p:nvPr>
            <p:ph idx="1"/>
          </p:nvPr>
        </p:nvSpPr>
        <p:spPr>
          <a:xfrm>
            <a:off x="571472" y="1857364"/>
            <a:ext cx="8229600" cy="3829064"/>
          </a:xfrm>
        </p:spPr>
        <p:txBody>
          <a:bodyPr/>
          <a:lstStyle/>
          <a:p>
            <a:pPr marL="0" indent="0">
              <a:buNone/>
            </a:pPr>
            <a:r>
              <a:rPr lang="en-ZA" b="1" dirty="0" smtClean="0"/>
              <a:t>ELECTROMAGNETIC INDUCTIO</a:t>
            </a:r>
            <a:r>
              <a:rPr lang="en-ZA" b="1" dirty="0" smtClean="0">
                <a:hlinkClick r:id="rId2" action="ppaction://hlinkfile"/>
              </a:rPr>
              <a:t>N</a:t>
            </a:r>
            <a:endParaRPr lang="en-ZA" dirty="0" smtClean="0"/>
          </a:p>
          <a:p>
            <a:pPr marL="0" indent="0">
              <a:buNone/>
            </a:pPr>
            <a:r>
              <a:rPr lang="en-ZA" dirty="0" smtClean="0"/>
              <a:t>Whenever there is a relative movement between a conductor and magnetic field, an EMF (Voltage) is induced in that conductor. The practical operation of such is an AC generator.</a:t>
            </a:r>
            <a:endParaRPr lang="en-ZA" dirty="0"/>
          </a:p>
        </p:txBody>
      </p:sp>
    </p:spTree>
    <p:extLst>
      <p:ext uri="{BB962C8B-B14F-4D97-AF65-F5344CB8AC3E}">
        <p14:creationId xmlns:p14="http://schemas.microsoft.com/office/powerpoint/2010/main" xmlns="" val="192455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304799"/>
          </a:xfrm>
        </p:spPr>
        <p:txBody>
          <a:bodyPr>
            <a:normAutofit fontScale="90000"/>
          </a:bodyPr>
          <a:lstStyle/>
          <a:p>
            <a:r>
              <a:rPr lang="tn-ZA" dirty="0" smtClean="0">
                <a:latin typeface="Bodoni MT Black" panose="02070A03080606020203" pitchFamily="18" charset="0"/>
              </a:rPr>
              <a:t>MAGNETISM</a:t>
            </a:r>
            <a:endParaRPr lang="tn-ZA" dirty="0">
              <a:latin typeface="Bodoni MT Black" panose="02070A03080606020203" pitchFamily="18" charset="0"/>
            </a:endParaRPr>
          </a:p>
        </p:txBody>
      </p:sp>
      <p:sp>
        <p:nvSpPr>
          <p:cNvPr id="3" name="Subtitle 2"/>
          <p:cNvSpPr>
            <a:spLocks noGrp="1"/>
          </p:cNvSpPr>
          <p:nvPr>
            <p:ph type="subTitle" idx="1"/>
          </p:nvPr>
        </p:nvSpPr>
        <p:spPr>
          <a:xfrm>
            <a:off x="304800" y="990600"/>
            <a:ext cx="8610600" cy="5638800"/>
          </a:xfrm>
        </p:spPr>
        <p:txBody>
          <a:bodyPr>
            <a:normAutofit lnSpcReduction="10000"/>
          </a:bodyPr>
          <a:lstStyle/>
          <a:p>
            <a:r>
              <a:rPr lang="en-ZA" sz="4400" b="1" dirty="0" smtClean="0">
                <a:solidFill>
                  <a:schemeClr val="tx1"/>
                </a:solidFill>
              </a:rPr>
              <a:t>THERE ARE TWO TYPES OF MAGNETS</a:t>
            </a:r>
            <a:r>
              <a:rPr lang="en-ZA" dirty="0" smtClean="0">
                <a:solidFill>
                  <a:schemeClr val="tx1"/>
                </a:solidFill>
              </a:rPr>
              <a:t>:-</a:t>
            </a:r>
          </a:p>
          <a:p>
            <a:endParaRPr lang="tn-ZA" dirty="0">
              <a:solidFill>
                <a:schemeClr val="tx1"/>
              </a:solidFill>
            </a:endParaRPr>
          </a:p>
          <a:p>
            <a:pPr lvl="0" algn="l"/>
            <a:r>
              <a:rPr lang="en-ZA" b="1" dirty="0" smtClean="0">
                <a:solidFill>
                  <a:schemeClr val="tx1"/>
                </a:solidFill>
              </a:rPr>
              <a:t>PERMANENT MAGNET</a:t>
            </a:r>
            <a:r>
              <a:rPr lang="en-ZA" dirty="0" smtClean="0">
                <a:solidFill>
                  <a:schemeClr val="tx1"/>
                </a:solidFill>
              </a:rPr>
              <a:t>. </a:t>
            </a:r>
          </a:p>
          <a:p>
            <a:pPr lvl="0" algn="l"/>
            <a:r>
              <a:rPr lang="en-ZA" dirty="0" smtClean="0">
                <a:solidFill>
                  <a:schemeClr val="tx1"/>
                </a:solidFill>
              </a:rPr>
              <a:t>(</a:t>
            </a:r>
            <a:r>
              <a:rPr lang="en-ZA" dirty="0">
                <a:solidFill>
                  <a:schemeClr val="tx1"/>
                </a:solidFill>
              </a:rPr>
              <a:t>They retain their </a:t>
            </a:r>
            <a:r>
              <a:rPr lang="en-ZA" dirty="0" smtClean="0">
                <a:solidFill>
                  <a:schemeClr val="tx1"/>
                </a:solidFill>
              </a:rPr>
              <a:t> magnetism for </a:t>
            </a:r>
            <a:r>
              <a:rPr lang="en-ZA" dirty="0">
                <a:solidFill>
                  <a:schemeClr val="tx1"/>
                </a:solidFill>
              </a:rPr>
              <a:t>a very long time or eternally)</a:t>
            </a:r>
            <a:endParaRPr lang="tn-ZA" dirty="0">
              <a:solidFill>
                <a:schemeClr val="tx1"/>
              </a:solidFill>
            </a:endParaRPr>
          </a:p>
          <a:p>
            <a:pPr lvl="0"/>
            <a:endParaRPr lang="en-ZA" dirty="0" smtClean="0">
              <a:solidFill>
                <a:schemeClr val="tx1"/>
              </a:solidFill>
            </a:endParaRPr>
          </a:p>
          <a:p>
            <a:pPr lvl="0" algn="l"/>
            <a:r>
              <a:rPr lang="en-ZA" b="1" dirty="0" smtClean="0">
                <a:solidFill>
                  <a:schemeClr val="tx1"/>
                </a:solidFill>
              </a:rPr>
              <a:t>TEMPORARY MAGNETS</a:t>
            </a:r>
            <a:r>
              <a:rPr lang="en-ZA" dirty="0" smtClean="0">
                <a:solidFill>
                  <a:schemeClr val="tx1"/>
                </a:solidFill>
              </a:rPr>
              <a:t>. </a:t>
            </a:r>
          </a:p>
          <a:p>
            <a:pPr lvl="0" algn="l"/>
            <a:r>
              <a:rPr lang="en-ZA" dirty="0" smtClean="0">
                <a:solidFill>
                  <a:schemeClr val="tx1"/>
                </a:solidFill>
              </a:rPr>
              <a:t>(</a:t>
            </a:r>
            <a:r>
              <a:rPr lang="en-ZA" dirty="0">
                <a:solidFill>
                  <a:schemeClr val="tx1"/>
                </a:solidFill>
              </a:rPr>
              <a:t>They retain their magnetism only while the current flows through the circuit)</a:t>
            </a:r>
            <a:endParaRPr lang="tn-ZA" dirty="0">
              <a:solidFill>
                <a:schemeClr val="tx1"/>
              </a:solidFill>
            </a:endParaRPr>
          </a:p>
          <a:p>
            <a:endParaRPr lang="tn-ZA" dirty="0"/>
          </a:p>
        </p:txBody>
      </p:sp>
    </p:spTree>
    <p:extLst>
      <p:ext uri="{BB962C8B-B14F-4D97-AF65-F5344CB8AC3E}">
        <p14:creationId xmlns:p14="http://schemas.microsoft.com/office/powerpoint/2010/main" xmlns="" val="131793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80">
                                          <p:stCondLst>
                                            <p:cond delay="0"/>
                                          </p:stCondLst>
                                        </p:cTn>
                                        <p:tgtEl>
                                          <p:spTgt spid="3">
                                            <p:txEl>
                                              <p:pRg st="3" end="3"/>
                                            </p:txEl>
                                          </p:spTgt>
                                        </p:tgtEl>
                                      </p:cBhvr>
                                    </p:animEffect>
                                    <p:anim calcmode="lin" valueType="num">
                                      <p:cBhvr>
                                        <p:cTn id="2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3" end="3"/>
                                            </p:txEl>
                                          </p:spTgt>
                                        </p:tgtEl>
                                      </p:cBhvr>
                                      <p:to x="100000" y="60000"/>
                                    </p:animScale>
                                    <p:animScale>
                                      <p:cBhvr>
                                        <p:cTn id="35" dur="166" decel="50000">
                                          <p:stCondLst>
                                            <p:cond delay="67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ipe(down)">
                                      <p:cBhvr>
                                        <p:cTn id="46" dur="580">
                                          <p:stCondLst>
                                            <p:cond delay="0"/>
                                          </p:stCondLst>
                                        </p:cTn>
                                        <p:tgtEl>
                                          <p:spTgt spid="3">
                                            <p:txEl>
                                              <p:pRg st="6" end="6"/>
                                            </p:txEl>
                                          </p:spTgt>
                                        </p:tgtEl>
                                      </p:cBhvr>
                                    </p:animEffect>
                                    <p:anim calcmode="lin" valueType="num">
                                      <p:cBhvr>
                                        <p:cTn id="4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6" end="6"/>
                                            </p:txEl>
                                          </p:spTgt>
                                        </p:tgtEl>
                                      </p:cBhvr>
                                      <p:to x="100000" y="60000"/>
                                    </p:animScale>
                                    <p:animScale>
                                      <p:cBhvr>
                                        <p:cTn id="53" dur="166" decel="50000">
                                          <p:stCondLst>
                                            <p:cond delay="676"/>
                                          </p:stCondLst>
                                        </p:cTn>
                                        <p:tgtEl>
                                          <p:spTgt spid="3">
                                            <p:txEl>
                                              <p:pRg st="6" end="6"/>
                                            </p:txEl>
                                          </p:spTgt>
                                        </p:tgtEl>
                                      </p:cBhvr>
                                      <p:to x="100000" y="100000"/>
                                    </p:animScale>
                                    <p:animScale>
                                      <p:cBhvr>
                                        <p:cTn id="54" dur="26">
                                          <p:stCondLst>
                                            <p:cond delay="1312"/>
                                          </p:stCondLst>
                                        </p:cTn>
                                        <p:tgtEl>
                                          <p:spTgt spid="3">
                                            <p:txEl>
                                              <p:pRg st="6" end="6"/>
                                            </p:txEl>
                                          </p:spTgt>
                                        </p:tgtEl>
                                      </p:cBhvr>
                                      <p:to x="100000" y="80000"/>
                                    </p:animScale>
                                    <p:animScale>
                                      <p:cBhvr>
                                        <p:cTn id="55" dur="166" decel="50000">
                                          <p:stCondLst>
                                            <p:cond delay="1338"/>
                                          </p:stCondLst>
                                        </p:cTn>
                                        <p:tgtEl>
                                          <p:spTgt spid="3">
                                            <p:txEl>
                                              <p:pRg st="6" end="6"/>
                                            </p:txEl>
                                          </p:spTgt>
                                        </p:tgtEl>
                                      </p:cBhvr>
                                      <p:to x="100000" y="100000"/>
                                    </p:animScale>
                                    <p:animScale>
                                      <p:cBhvr>
                                        <p:cTn id="56" dur="26">
                                          <p:stCondLst>
                                            <p:cond delay="1642"/>
                                          </p:stCondLst>
                                        </p:cTn>
                                        <p:tgtEl>
                                          <p:spTgt spid="3">
                                            <p:txEl>
                                              <p:pRg st="6" end="6"/>
                                            </p:txEl>
                                          </p:spTgt>
                                        </p:tgtEl>
                                      </p:cBhvr>
                                      <p:to x="100000" y="90000"/>
                                    </p:animScale>
                                    <p:animScale>
                                      <p:cBhvr>
                                        <p:cTn id="57" dur="166" decel="50000">
                                          <p:stCondLst>
                                            <p:cond delay="1668"/>
                                          </p:stCondLst>
                                        </p:cTn>
                                        <p:tgtEl>
                                          <p:spTgt spid="3">
                                            <p:txEl>
                                              <p:pRg st="6" end="6"/>
                                            </p:txEl>
                                          </p:spTgt>
                                        </p:tgtEl>
                                      </p:cBhvr>
                                      <p:to x="100000" y="100000"/>
                                    </p:animScale>
                                    <p:animScale>
                                      <p:cBhvr>
                                        <p:cTn id="58" dur="26">
                                          <p:stCondLst>
                                            <p:cond delay="1808"/>
                                          </p:stCondLst>
                                        </p:cTn>
                                        <p:tgtEl>
                                          <p:spTgt spid="3">
                                            <p:txEl>
                                              <p:pRg st="6" end="6"/>
                                            </p:txEl>
                                          </p:spTgt>
                                        </p:tgtEl>
                                      </p:cBhvr>
                                      <p:to x="100000" y="95000"/>
                                    </p:animScale>
                                    <p:animScale>
                                      <p:cBhvr>
                                        <p:cTn id="59"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1523999"/>
          </a:xfrm>
        </p:spPr>
        <p:txBody>
          <a:bodyPr>
            <a:normAutofit/>
          </a:bodyPr>
          <a:lstStyle/>
          <a:p>
            <a:pPr algn="l"/>
            <a:r>
              <a:rPr lang="en-ZA" b="1" dirty="0" smtClean="0"/>
              <a:t>TERM 3</a:t>
            </a:r>
            <a:br>
              <a:rPr lang="en-ZA" b="1" dirty="0" smtClean="0"/>
            </a:br>
            <a:r>
              <a:rPr lang="en-ZA" b="1" dirty="0" smtClean="0"/>
              <a:t> Electrical systems and control</a:t>
            </a:r>
            <a:endParaRPr lang="en-ZA" dirty="0"/>
          </a:p>
        </p:txBody>
      </p:sp>
      <p:sp>
        <p:nvSpPr>
          <p:cNvPr id="3" name="Subtitle 2"/>
          <p:cNvSpPr>
            <a:spLocks noGrp="1"/>
          </p:cNvSpPr>
          <p:nvPr>
            <p:ph type="subTitle" idx="1"/>
          </p:nvPr>
        </p:nvSpPr>
        <p:spPr>
          <a:xfrm>
            <a:off x="0" y="1905000"/>
            <a:ext cx="9144000" cy="4953000"/>
          </a:xfrm>
        </p:spPr>
        <p:txBody>
          <a:bodyPr>
            <a:normAutofit fontScale="92500" lnSpcReduction="20000"/>
          </a:bodyPr>
          <a:lstStyle/>
          <a:p>
            <a:pPr algn="l"/>
            <a:r>
              <a:rPr lang="en-ZA" sz="1800" b="1" dirty="0" smtClean="0"/>
              <a:t>• Investigate: What is magnetism?</a:t>
            </a:r>
          </a:p>
          <a:p>
            <a:pPr algn="l"/>
            <a:r>
              <a:rPr lang="en-ZA" sz="1800" b="1" dirty="0" smtClean="0"/>
              <a:t>• Practical investigation: Different types of permanent magnets – bar and horseshoe.</a:t>
            </a:r>
          </a:p>
          <a:p>
            <a:pPr algn="l"/>
            <a:r>
              <a:rPr lang="en-ZA" sz="1800" i="1" dirty="0" smtClean="0"/>
              <a:t>Optional extension activity: Learners find the shapes of magnetic fields using iron filings on</a:t>
            </a:r>
          </a:p>
          <a:p>
            <a:pPr algn="l"/>
            <a:r>
              <a:rPr lang="en-ZA" sz="1800" i="1" dirty="0" smtClean="0"/>
              <a:t>paper above magnets.</a:t>
            </a:r>
          </a:p>
          <a:p>
            <a:pPr algn="l"/>
            <a:r>
              <a:rPr lang="en-ZA" sz="1800" b="1" dirty="0" smtClean="0"/>
              <a:t>• Experiment: Group work – learners find out which substances stick to a magnet.</a:t>
            </a:r>
          </a:p>
          <a:p>
            <a:pPr algn="l"/>
            <a:r>
              <a:rPr lang="en-ZA" sz="1800" i="1" dirty="0" smtClean="0"/>
              <a:t>They tabulate their test results, trying wood, plastic, iron, paper, copper, old nickel coins, etc.</a:t>
            </a:r>
          </a:p>
          <a:p>
            <a:pPr algn="l"/>
            <a:r>
              <a:rPr lang="en-ZA" sz="1800" i="1" dirty="0" smtClean="0"/>
              <a:t>They should conclude that some metals do stick to magnets but that non-metals don’t.</a:t>
            </a:r>
          </a:p>
          <a:p>
            <a:pPr algn="l"/>
            <a:r>
              <a:rPr lang="en-ZA" sz="1800" b="1" dirty="0" smtClean="0"/>
              <a:t>• Experiment: Which </a:t>
            </a:r>
            <a:r>
              <a:rPr lang="en-ZA" sz="1800" b="1" i="1" dirty="0" smtClean="0"/>
              <a:t>metals are attracted by a magnet, and which are not?</a:t>
            </a:r>
          </a:p>
          <a:p>
            <a:pPr algn="l"/>
            <a:r>
              <a:rPr lang="en-ZA" sz="1800" dirty="0" smtClean="0"/>
              <a:t>Learners test metal samples made of iron, steel (an iron alloy), nickel – which will stick. Learners test metal samples made of copper, lead, aluminium brass – which do not stick. Each learner completes a table of the results.</a:t>
            </a:r>
          </a:p>
          <a:p>
            <a:pPr algn="l"/>
            <a:r>
              <a:rPr lang="en-ZA" sz="1800" b="1" dirty="0" smtClean="0"/>
              <a:t>Note: </a:t>
            </a:r>
            <a:r>
              <a:rPr lang="en-ZA" sz="1800" b="1" i="1" dirty="0" smtClean="0"/>
              <a:t>avoid iron coated with copper (like some paper clips) which will stick to magnets.</a:t>
            </a:r>
          </a:p>
          <a:p>
            <a:pPr algn="l"/>
            <a:r>
              <a:rPr lang="en-ZA" sz="1800" b="1" dirty="0" smtClean="0"/>
              <a:t>• Case study: Recycling scrap metals.</a:t>
            </a:r>
          </a:p>
          <a:p>
            <a:pPr algn="l"/>
            <a:r>
              <a:rPr lang="en-ZA" sz="1800" dirty="0" smtClean="0"/>
              <a:t>Honest gleaners who collect scrap metal and deliver it to scrap metal dealers perform a valuable service to society. This good work is tainted by the criminal acts of thieves who steal copper telephone wire and steel manhole covers.</a:t>
            </a:r>
          </a:p>
          <a:p>
            <a:pPr algn="l"/>
            <a:r>
              <a:rPr lang="en-ZA" sz="1800" b="1" dirty="0" smtClean="0"/>
              <a:t>• Recycling scheme for your school:</a:t>
            </a:r>
          </a:p>
          <a:p>
            <a:pPr algn="l"/>
            <a:r>
              <a:rPr lang="en-ZA" sz="1800" dirty="0" smtClean="0"/>
              <a:t>Learners tabulate a record of the waste produced by the school, e.g. empty cans, paper, plastic, etc. Learners suggest a viable strategy to raise funds by recycling</a:t>
            </a:r>
            <a:endParaRPr lang="en-ZA" sz="1800" dirty="0"/>
          </a:p>
        </p:txBody>
      </p:sp>
      <p:graphicFrame>
        <p:nvGraphicFramePr>
          <p:cNvPr id="6" name="Table 5"/>
          <p:cNvGraphicFramePr>
            <a:graphicFrameLocks noGrp="1"/>
          </p:cNvGraphicFramePr>
          <p:nvPr>
            <p:extLst>
              <p:ext uri="{D42A27DB-BD31-4B8C-83A1-F6EECF244321}">
                <p14:modId xmlns:p14="http://schemas.microsoft.com/office/powerpoint/2010/main" xmlns="" val="2129767923"/>
              </p:ext>
            </p:extLst>
          </p:nvPr>
        </p:nvGraphicFramePr>
        <p:xfrm>
          <a:off x="7696200" y="0"/>
          <a:ext cx="1447800" cy="994475"/>
        </p:xfrm>
        <a:graphic>
          <a:graphicData uri="http://schemas.openxmlformats.org/drawingml/2006/table">
            <a:tbl>
              <a:tblPr firstRow="1" bandRow="1">
                <a:tableStyleId>{5C22544A-7EE6-4342-B048-85BDC9FD1C3A}</a:tableStyleId>
              </a:tblPr>
              <a:tblGrid>
                <a:gridCol w="685800"/>
                <a:gridCol w="762000"/>
              </a:tblGrid>
              <a:tr h="340963">
                <a:tc gridSpan="2">
                  <a:txBody>
                    <a:bodyPr/>
                    <a:lstStyle/>
                    <a:p>
                      <a:r>
                        <a:rPr lang="en-ZA" dirty="0" smtClean="0"/>
                        <a:t>CAPS</a:t>
                      </a:r>
                      <a:r>
                        <a:rPr lang="en-ZA" baseline="0" dirty="0" smtClean="0"/>
                        <a:t> links</a:t>
                      </a:r>
                      <a:endParaRPr lang="en-ZA" dirty="0"/>
                    </a:p>
                  </a:txBody>
                  <a:tcPr/>
                </a:tc>
                <a:tc hMerge="1">
                  <a:txBody>
                    <a:bodyPr/>
                    <a:lstStyle/>
                    <a:p>
                      <a:endParaRPr lang="en-ZA" dirty="0"/>
                    </a:p>
                  </a:txBody>
                  <a:tcPr/>
                </a:tc>
              </a:tr>
              <a:tr h="312549">
                <a:tc>
                  <a:txBody>
                    <a:bodyPr/>
                    <a:lstStyle/>
                    <a:p>
                      <a:pPr algn="ctr"/>
                      <a:r>
                        <a:rPr lang="en-ZA" sz="1400" b="0" dirty="0" smtClean="0"/>
                        <a:t>Grade</a:t>
                      </a:r>
                      <a:endParaRPr lang="en-ZA" sz="1400" b="0" dirty="0"/>
                    </a:p>
                  </a:txBody>
                  <a:tcPr/>
                </a:tc>
                <a:tc>
                  <a:txBody>
                    <a:bodyPr/>
                    <a:lstStyle/>
                    <a:p>
                      <a:pPr algn="ctr"/>
                      <a:r>
                        <a:rPr lang="en-ZA" sz="1400" b="0" dirty="0" smtClean="0"/>
                        <a:t>Page</a:t>
                      </a:r>
                      <a:endParaRPr lang="en-ZA" sz="1400" b="0" dirty="0"/>
                    </a:p>
                  </a:txBody>
                  <a:tcPr/>
                </a:tc>
              </a:tr>
              <a:tr h="340963">
                <a:tc>
                  <a:txBody>
                    <a:bodyPr/>
                    <a:lstStyle/>
                    <a:p>
                      <a:pPr algn="ctr"/>
                      <a:r>
                        <a:rPr lang="en-ZA" sz="1600" b="0" dirty="0" smtClean="0"/>
                        <a:t>5</a:t>
                      </a:r>
                      <a:endParaRPr lang="en-ZA" sz="1600" b="0" dirty="0"/>
                    </a:p>
                  </a:txBody>
                  <a:tcPr/>
                </a:tc>
                <a:tc>
                  <a:txBody>
                    <a:bodyPr/>
                    <a:lstStyle/>
                    <a:p>
                      <a:pPr algn="ctr"/>
                      <a:r>
                        <a:rPr lang="en-ZA" sz="1600" b="0" dirty="0" smtClean="0">
                          <a:hlinkClick r:id="rId2" action="ppaction://hlinkfile"/>
                        </a:rPr>
                        <a:t>36</a:t>
                      </a:r>
                      <a:endParaRPr lang="en-ZA" sz="1600" b="0" dirty="0"/>
                    </a:p>
                  </a:txBody>
                  <a:tcPr/>
                </a:tc>
              </a:tr>
            </a:tbl>
          </a:graphicData>
        </a:graphic>
      </p:graphicFrame>
    </p:spTree>
    <p:extLst>
      <p:ext uri="{BB962C8B-B14F-4D97-AF65-F5344CB8AC3E}">
        <p14:creationId xmlns:p14="http://schemas.microsoft.com/office/powerpoint/2010/main" xmlns="" val="107170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685800"/>
          </a:xfrm>
        </p:spPr>
        <p:txBody>
          <a:bodyPr>
            <a:normAutofit fontScale="90000"/>
          </a:bodyPr>
          <a:lstStyle/>
          <a:p>
            <a:r>
              <a:rPr lang="en-ZA" b="1" dirty="0" smtClean="0"/>
              <a:t>MAGNETS ARE MADE IN DIFFERENT SHAPES</a:t>
            </a:r>
            <a:r>
              <a:rPr lang="tn-ZA" dirty="0"/>
              <a:t/>
            </a:r>
            <a:br>
              <a:rPr lang="tn-ZA" dirty="0"/>
            </a:br>
            <a:endParaRPr lang="tn-ZA" dirty="0"/>
          </a:p>
        </p:txBody>
      </p:sp>
      <p:sp>
        <p:nvSpPr>
          <p:cNvPr id="3" name="Content Placeholder 2"/>
          <p:cNvSpPr>
            <a:spLocks noGrp="1"/>
          </p:cNvSpPr>
          <p:nvPr>
            <p:ph idx="1"/>
          </p:nvPr>
        </p:nvSpPr>
        <p:spPr>
          <a:xfrm>
            <a:off x="457200" y="1143000"/>
            <a:ext cx="8229600" cy="1676400"/>
          </a:xfrm>
        </p:spPr>
        <p:txBody>
          <a:bodyPr/>
          <a:lstStyle/>
          <a:p>
            <a:pPr marL="0" indent="0">
              <a:buNone/>
            </a:pPr>
            <a:endParaRPr lang="en-ZA" dirty="0" smtClean="0"/>
          </a:p>
          <a:p>
            <a:pPr marL="0" indent="0">
              <a:buNone/>
            </a:pPr>
            <a:r>
              <a:rPr lang="en-ZA" dirty="0" smtClean="0"/>
              <a:t>Bar magnet </a:t>
            </a:r>
            <a:endParaRPr lang="tn-ZA" dirty="0"/>
          </a:p>
        </p:txBody>
      </p:sp>
      <p:pic>
        <p:nvPicPr>
          <p:cNvPr id="7" name="Picture 6" descr="C:\Users\pheelwane\Pictures\Picture1.png"/>
          <p:cNvPicPr/>
          <p:nvPr/>
        </p:nvPicPr>
        <p:blipFill>
          <a:blip r:embed="rId2" cstate="print"/>
          <a:srcRect/>
          <a:stretch>
            <a:fillRect/>
          </a:stretch>
        </p:blipFill>
        <p:spPr bwMode="auto">
          <a:xfrm>
            <a:off x="3733800" y="1447800"/>
            <a:ext cx="4419600" cy="1143000"/>
          </a:xfrm>
          <a:prstGeom prst="rect">
            <a:avLst/>
          </a:prstGeom>
          <a:noFill/>
          <a:ln w="9525">
            <a:noFill/>
            <a:miter lim="800000"/>
            <a:headEnd/>
            <a:tailEnd/>
          </a:ln>
        </p:spPr>
      </p:pic>
      <p:sp>
        <p:nvSpPr>
          <p:cNvPr id="6" name="TextBox 5"/>
          <p:cNvSpPr txBox="1"/>
          <p:nvPr/>
        </p:nvSpPr>
        <p:spPr>
          <a:xfrm>
            <a:off x="486770" y="4267200"/>
            <a:ext cx="8382000" cy="584775"/>
          </a:xfrm>
          <a:prstGeom prst="rect">
            <a:avLst/>
          </a:prstGeom>
          <a:noFill/>
        </p:spPr>
        <p:txBody>
          <a:bodyPr wrap="square" rtlCol="0">
            <a:spAutoFit/>
          </a:bodyPr>
          <a:lstStyle/>
          <a:p>
            <a:pPr lvl="0"/>
            <a:r>
              <a:rPr lang="en-ZA" sz="3200" dirty="0"/>
              <a:t>Horse shoe magnet</a:t>
            </a:r>
            <a:endParaRPr lang="tn-ZA" sz="3200" dirty="0"/>
          </a:p>
        </p:txBody>
      </p:sp>
      <p:pic>
        <p:nvPicPr>
          <p:cNvPr id="9" name="Picture 8" descr="Horse Shoe Magnet"/>
          <p:cNvPicPr/>
          <p:nvPr/>
        </p:nvPicPr>
        <p:blipFill>
          <a:blip r:embed="rId3" cstate="print"/>
          <a:srcRect l="6441" t="14147" r="6502" b="13666"/>
          <a:stretch>
            <a:fillRect/>
          </a:stretch>
        </p:blipFill>
        <p:spPr bwMode="auto">
          <a:xfrm>
            <a:off x="4419600" y="3352800"/>
            <a:ext cx="4038600" cy="2667000"/>
          </a:xfrm>
          <a:prstGeom prst="rect">
            <a:avLst/>
          </a:prstGeom>
          <a:noFill/>
          <a:ln w="9525">
            <a:noFill/>
            <a:miter lim="800000"/>
            <a:headEnd/>
            <a:tailEnd/>
          </a:ln>
        </p:spPr>
      </p:pic>
    </p:spTree>
    <p:extLst>
      <p:ext uri="{BB962C8B-B14F-4D97-AF65-F5344CB8AC3E}">
        <p14:creationId xmlns:p14="http://schemas.microsoft.com/office/powerpoint/2010/main" xmlns="" val="1573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685800"/>
          </a:xfrm>
        </p:spPr>
        <p:txBody>
          <a:bodyPr>
            <a:normAutofit fontScale="90000"/>
          </a:bodyPr>
          <a:lstStyle/>
          <a:p>
            <a:r>
              <a:rPr lang="en-ZA" b="1" dirty="0" smtClean="0"/>
              <a:t>MAGNETS ARE MADE IN DIFFERENT SHAPES Moore…</a:t>
            </a:r>
            <a:r>
              <a:rPr lang="tn-ZA" dirty="0"/>
              <a:t/>
            </a:r>
            <a:br>
              <a:rPr lang="tn-ZA" dirty="0"/>
            </a:br>
            <a:endParaRPr lang="tn-ZA" dirty="0"/>
          </a:p>
        </p:txBody>
      </p:sp>
      <p:sp>
        <p:nvSpPr>
          <p:cNvPr id="3" name="Content Placeholder 2"/>
          <p:cNvSpPr>
            <a:spLocks noGrp="1"/>
          </p:cNvSpPr>
          <p:nvPr>
            <p:ph idx="1"/>
          </p:nvPr>
        </p:nvSpPr>
        <p:spPr>
          <a:xfrm>
            <a:off x="457200" y="1143000"/>
            <a:ext cx="8229600" cy="1676400"/>
          </a:xfrm>
        </p:spPr>
        <p:txBody>
          <a:bodyPr/>
          <a:lstStyle/>
          <a:p>
            <a:pPr marL="0" indent="0">
              <a:buNone/>
            </a:pPr>
            <a:endParaRPr lang="en-ZA" dirty="0" smtClean="0"/>
          </a:p>
          <a:p>
            <a:pPr marL="0" indent="0">
              <a:buNone/>
            </a:pPr>
            <a:r>
              <a:rPr lang="en-ZA" dirty="0" smtClean="0"/>
              <a:t>Round magnet </a:t>
            </a:r>
            <a:endParaRPr lang="tn-ZA" dirty="0"/>
          </a:p>
        </p:txBody>
      </p:sp>
      <p:sp>
        <p:nvSpPr>
          <p:cNvPr id="6" name="TextBox 5"/>
          <p:cNvSpPr txBox="1"/>
          <p:nvPr/>
        </p:nvSpPr>
        <p:spPr>
          <a:xfrm>
            <a:off x="486770" y="4267200"/>
            <a:ext cx="8382000" cy="584775"/>
          </a:xfrm>
          <a:prstGeom prst="rect">
            <a:avLst/>
          </a:prstGeom>
          <a:noFill/>
        </p:spPr>
        <p:txBody>
          <a:bodyPr wrap="square" rtlCol="0">
            <a:spAutoFit/>
          </a:bodyPr>
          <a:lstStyle/>
          <a:p>
            <a:pPr lvl="0"/>
            <a:r>
              <a:rPr lang="en-ZA" sz="3200" dirty="0" smtClean="0"/>
              <a:t>Cylindrical magnet</a:t>
            </a:r>
            <a:endParaRPr lang="tn-ZA"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67944" y="1116354"/>
            <a:ext cx="2448272" cy="19075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11959" y="3629369"/>
            <a:ext cx="3557417" cy="2175895"/>
          </a:xfrm>
          <a:prstGeom prst="rect">
            <a:avLst/>
          </a:prstGeom>
        </p:spPr>
      </p:pic>
    </p:spTree>
    <p:extLst>
      <p:ext uri="{BB962C8B-B14F-4D97-AF65-F5344CB8AC3E}">
        <p14:creationId xmlns:p14="http://schemas.microsoft.com/office/powerpoint/2010/main" xmlns="" val="41208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tn-ZA" sz="4000" b="1" dirty="0" smtClean="0"/>
              <a:t>CHARACTERISTICS OF MAGNET</a:t>
            </a:r>
            <a:r>
              <a:rPr lang="tn-ZA" sz="4000" b="1" dirty="0" smtClean="0">
                <a:hlinkClick r:id="rId2" action="ppaction://hlinkfile"/>
              </a:rPr>
              <a:t>S</a:t>
            </a:r>
            <a:endParaRPr lang="tn-ZA" sz="4000" b="1" dirty="0"/>
          </a:p>
        </p:txBody>
      </p:sp>
      <p:sp>
        <p:nvSpPr>
          <p:cNvPr id="3" name="Content Placeholder 2"/>
          <p:cNvSpPr>
            <a:spLocks noGrp="1"/>
          </p:cNvSpPr>
          <p:nvPr>
            <p:ph idx="1"/>
          </p:nvPr>
        </p:nvSpPr>
        <p:spPr/>
        <p:txBody>
          <a:bodyPr>
            <a:normAutofit fontScale="77500" lnSpcReduction="20000"/>
          </a:bodyPr>
          <a:lstStyle/>
          <a:p>
            <a:pPr marL="0" indent="0">
              <a:buNone/>
            </a:pPr>
            <a:r>
              <a:rPr lang="en-ZA" dirty="0"/>
              <a:t>Magnets have two poles. The </a:t>
            </a:r>
            <a:r>
              <a:rPr lang="en-ZA" b="1" dirty="0"/>
              <a:t>South Pole</a:t>
            </a:r>
            <a:r>
              <a:rPr lang="en-ZA" dirty="0"/>
              <a:t> and the </a:t>
            </a:r>
            <a:r>
              <a:rPr lang="en-ZA" b="1" dirty="0"/>
              <a:t>North Pole</a:t>
            </a:r>
            <a:r>
              <a:rPr lang="en-ZA" dirty="0"/>
              <a:t>. The poles are situated at either end point of a magnet. Same poles (</a:t>
            </a:r>
            <a:r>
              <a:rPr lang="en-ZA" b="1" dirty="0"/>
              <a:t>North and North</a:t>
            </a:r>
            <a:r>
              <a:rPr lang="en-ZA" dirty="0"/>
              <a:t> OR </a:t>
            </a:r>
            <a:r>
              <a:rPr lang="en-ZA" b="1" dirty="0"/>
              <a:t>South and South</a:t>
            </a:r>
            <a:r>
              <a:rPr lang="en-ZA" dirty="0"/>
              <a:t>) are said to be </a:t>
            </a:r>
            <a:r>
              <a:rPr lang="en-ZA" b="1" u="sng" dirty="0"/>
              <a:t>LIKE POLES</a:t>
            </a:r>
            <a:r>
              <a:rPr lang="en-ZA" dirty="0"/>
              <a:t> and opposite poles (</a:t>
            </a:r>
            <a:r>
              <a:rPr lang="en-ZA" b="1" dirty="0"/>
              <a:t>South and North</a:t>
            </a:r>
            <a:r>
              <a:rPr lang="en-ZA" dirty="0"/>
              <a:t>) are said to be </a:t>
            </a:r>
            <a:r>
              <a:rPr lang="en-ZA" b="1" u="sng" dirty="0"/>
              <a:t>UNLIKE POLES</a:t>
            </a:r>
            <a:r>
              <a:rPr lang="en-ZA" dirty="0"/>
              <a:t>. Around a magnet, there are lines of forces wherein the magnetism is effective called </a:t>
            </a:r>
            <a:r>
              <a:rPr lang="en-ZA" b="1" dirty="0"/>
              <a:t>magnetic field</a:t>
            </a:r>
            <a:r>
              <a:rPr lang="en-ZA" dirty="0"/>
              <a:t>. The further you go away from the magnet, the weaker the magnetic field. The magnet has a special characteristic of attracting some metals. These types of metals are called </a:t>
            </a:r>
            <a:r>
              <a:rPr lang="en-ZA" b="1" dirty="0"/>
              <a:t>magnetic materials</a:t>
            </a:r>
            <a:r>
              <a:rPr lang="en-ZA" dirty="0"/>
              <a:t>. The examples of such materials are iron, steel and nickel. There other metals like copper, aluminium, lead and brass that can never be attracted by a magnet and we call them </a:t>
            </a:r>
            <a:r>
              <a:rPr lang="en-ZA" b="1" dirty="0"/>
              <a:t>non-magnetic materials</a:t>
            </a:r>
            <a:r>
              <a:rPr lang="en-ZA" dirty="0"/>
              <a:t>. </a:t>
            </a:r>
            <a:endParaRPr lang="tn-ZA" dirty="0"/>
          </a:p>
          <a:p>
            <a:pPr marL="0" indent="0">
              <a:buNone/>
            </a:pPr>
            <a:endParaRPr lang="en-GB" dirty="0"/>
          </a:p>
        </p:txBody>
      </p:sp>
    </p:spTree>
    <p:extLst>
      <p:ext uri="{BB962C8B-B14F-4D97-AF65-F5344CB8AC3E}">
        <p14:creationId xmlns:p14="http://schemas.microsoft.com/office/powerpoint/2010/main" xmlns="" val="3611319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ZA" dirty="0" smtClean="0"/>
              <a:t>ACTIVITY 1</a:t>
            </a:r>
            <a:endParaRPr lang="en-ZA" dirty="0"/>
          </a:p>
        </p:txBody>
      </p:sp>
      <p:sp>
        <p:nvSpPr>
          <p:cNvPr id="3" name="Content Placeholder 2"/>
          <p:cNvSpPr>
            <a:spLocks noGrp="1"/>
          </p:cNvSpPr>
          <p:nvPr>
            <p:ph idx="1"/>
          </p:nvPr>
        </p:nvSpPr>
        <p:spPr>
          <a:xfrm>
            <a:off x="457200" y="1071546"/>
            <a:ext cx="8258204" cy="5357850"/>
          </a:xfrm>
        </p:spPr>
        <p:txBody>
          <a:bodyPr/>
          <a:lstStyle/>
          <a:p>
            <a:pPr>
              <a:buNone/>
            </a:pPr>
            <a:r>
              <a:rPr lang="en-ZA" b="1" dirty="0" smtClean="0"/>
              <a:t>MAGNETIC MATERIALS</a:t>
            </a:r>
          </a:p>
          <a:p>
            <a:pPr>
              <a:buNone/>
            </a:pPr>
            <a:r>
              <a:rPr lang="en-ZA" dirty="0" smtClean="0"/>
              <a:t>Use different metals and non-metals to test their magnetic proper by placing the magnet close to such materials and checking whether they are attracted by the magnet or not.</a:t>
            </a:r>
          </a:p>
          <a:p>
            <a:pPr>
              <a:buNone/>
            </a:pPr>
            <a:r>
              <a:rPr lang="en-ZA" dirty="0" smtClean="0"/>
              <a:t>Write your findings on the following table and answer the questions that follow.</a:t>
            </a:r>
          </a:p>
          <a:p>
            <a:pPr>
              <a:buNone/>
            </a:pPr>
            <a:endParaRPr lang="en-ZA" dirty="0" smtClean="0"/>
          </a:p>
          <a:p>
            <a:pPr>
              <a:buNone/>
            </a:pPr>
            <a:endParaRPr lang="en-ZA" dirty="0" smtClean="0"/>
          </a:p>
          <a:p>
            <a:pPr>
              <a:buNone/>
            </a:pPr>
            <a:endParaRPr lang="en-ZA" dirty="0" smtClean="0"/>
          </a:p>
          <a:p>
            <a:pPr>
              <a:buNone/>
            </a:pPr>
            <a:endParaRPr lang="en-ZA" dirty="0" smtClean="0"/>
          </a:p>
          <a:p>
            <a:pPr>
              <a:buNone/>
            </a:pPr>
            <a:endParaRPr lang="en-ZA" dirty="0" smtClean="0"/>
          </a:p>
          <a:p>
            <a:pPr>
              <a:buNone/>
            </a:pPr>
            <a:endParaRPr lang="en-Z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2"/>
          <a:ext cx="9144000" cy="6858001"/>
        </p:xfrm>
        <a:graphic>
          <a:graphicData uri="http://schemas.openxmlformats.org/drawingml/2006/table">
            <a:tbl>
              <a:tblPr firstRow="1" bandRow="1">
                <a:tableStyleId>{5C22544A-7EE6-4342-B048-85BDC9FD1C3A}</a:tableStyleId>
              </a:tblPr>
              <a:tblGrid>
                <a:gridCol w="4572000"/>
                <a:gridCol w="4572000"/>
              </a:tblGrid>
              <a:tr h="520861">
                <a:tc>
                  <a:txBody>
                    <a:bodyPr/>
                    <a:lstStyle/>
                    <a:p>
                      <a:pPr algn="ctr"/>
                      <a:r>
                        <a:rPr lang="en-ZA" sz="2400" dirty="0" smtClean="0"/>
                        <a:t>TYPE</a:t>
                      </a:r>
                      <a:r>
                        <a:rPr lang="en-ZA" sz="2400" baseline="0" dirty="0" smtClean="0"/>
                        <a:t> OF MATERIAL</a:t>
                      </a:r>
                      <a:endParaRPr lang="en-ZA" sz="2400" dirty="0"/>
                    </a:p>
                  </a:txBody>
                  <a:tcPr/>
                </a:tc>
                <a:tc>
                  <a:txBody>
                    <a:bodyPr/>
                    <a:lstStyle/>
                    <a:p>
                      <a:pPr algn="ctr"/>
                      <a:r>
                        <a:rPr lang="en-ZA" sz="2400" dirty="0" smtClean="0"/>
                        <a:t>ATTRACTED  (YES/NO)</a:t>
                      </a:r>
                      <a:endParaRPr lang="en-ZA" sz="2400" dirty="0"/>
                    </a:p>
                  </a:txBody>
                  <a:tcPr/>
                </a:tc>
              </a:tr>
              <a:tr h="422476">
                <a:tc>
                  <a:txBody>
                    <a:bodyPr/>
                    <a:lstStyle/>
                    <a:p>
                      <a:pPr marL="342900" indent="-342900">
                        <a:buAutoNum type="arabicPeriod"/>
                      </a:pPr>
                      <a:r>
                        <a:rPr lang="en-ZA" dirty="0" smtClean="0"/>
                        <a:t>Rubber</a:t>
                      </a:r>
                      <a:endParaRPr lang="en-ZA" dirty="0"/>
                    </a:p>
                  </a:txBody>
                  <a:tcPr/>
                </a:tc>
                <a:tc>
                  <a:txBody>
                    <a:bodyPr/>
                    <a:lstStyle/>
                    <a:p>
                      <a:endParaRPr lang="en-ZA" dirty="0"/>
                    </a:p>
                  </a:txBody>
                  <a:tcPr/>
                </a:tc>
              </a:tr>
              <a:tr h="422476">
                <a:tc>
                  <a:txBody>
                    <a:bodyPr/>
                    <a:lstStyle/>
                    <a:p>
                      <a:r>
                        <a:rPr lang="en-ZA" dirty="0" smtClean="0"/>
                        <a:t>2.  PVC (Polyvinylchloride)</a:t>
                      </a:r>
                      <a:r>
                        <a:rPr lang="en-ZA" baseline="0" dirty="0" smtClean="0"/>
                        <a:t> </a:t>
                      </a:r>
                      <a:endParaRPr lang="en-ZA" dirty="0"/>
                    </a:p>
                  </a:txBody>
                  <a:tcPr/>
                </a:tc>
                <a:tc>
                  <a:txBody>
                    <a:bodyPr/>
                    <a:lstStyle/>
                    <a:p>
                      <a:endParaRPr lang="en-ZA"/>
                    </a:p>
                  </a:txBody>
                  <a:tcPr/>
                </a:tc>
              </a:tr>
              <a:tr h="422476">
                <a:tc>
                  <a:txBody>
                    <a:bodyPr/>
                    <a:lstStyle/>
                    <a:p>
                      <a:pPr marL="342900" indent="-342900">
                        <a:buAutoNum type="arabicPeriod" startAt="3"/>
                      </a:pPr>
                      <a:r>
                        <a:rPr lang="en-ZA" dirty="0" smtClean="0"/>
                        <a:t>Paper</a:t>
                      </a:r>
                      <a:endParaRPr lang="en-ZA" dirty="0"/>
                    </a:p>
                  </a:txBody>
                  <a:tcPr/>
                </a:tc>
                <a:tc>
                  <a:txBody>
                    <a:bodyPr/>
                    <a:lstStyle/>
                    <a:p>
                      <a:endParaRPr lang="en-ZA" dirty="0"/>
                    </a:p>
                  </a:txBody>
                  <a:tcPr/>
                </a:tc>
              </a:tr>
              <a:tr h="422476">
                <a:tc>
                  <a:txBody>
                    <a:bodyPr/>
                    <a:lstStyle/>
                    <a:p>
                      <a:pPr marL="342900" indent="-342900">
                        <a:buAutoNum type="arabicPeriod" startAt="4"/>
                      </a:pPr>
                      <a:r>
                        <a:rPr lang="en-ZA" baseline="0" dirty="0" smtClean="0"/>
                        <a:t>Steel nail</a:t>
                      </a:r>
                      <a:endParaRPr lang="en-ZA" dirty="0"/>
                    </a:p>
                  </a:txBody>
                  <a:tcPr/>
                </a:tc>
                <a:tc>
                  <a:txBody>
                    <a:bodyPr/>
                    <a:lstStyle/>
                    <a:p>
                      <a:endParaRPr lang="en-ZA"/>
                    </a:p>
                  </a:txBody>
                  <a:tcPr/>
                </a:tc>
              </a:tr>
              <a:tr h="422476">
                <a:tc>
                  <a:txBody>
                    <a:bodyPr/>
                    <a:lstStyle/>
                    <a:p>
                      <a:r>
                        <a:rPr lang="en-ZA" dirty="0" smtClean="0"/>
                        <a:t>5.   Bold and nut</a:t>
                      </a:r>
                      <a:endParaRPr lang="en-ZA" dirty="0"/>
                    </a:p>
                  </a:txBody>
                  <a:tcPr/>
                </a:tc>
                <a:tc>
                  <a:txBody>
                    <a:bodyPr/>
                    <a:lstStyle/>
                    <a:p>
                      <a:endParaRPr lang="en-ZA"/>
                    </a:p>
                  </a:txBody>
                  <a:tcPr/>
                </a:tc>
              </a:tr>
              <a:tr h="422476">
                <a:tc>
                  <a:txBody>
                    <a:bodyPr/>
                    <a:lstStyle/>
                    <a:p>
                      <a:r>
                        <a:rPr lang="en-ZA" dirty="0" smtClean="0"/>
                        <a:t>6.  Split pin</a:t>
                      </a:r>
                      <a:endParaRPr lang="en-ZA" dirty="0"/>
                    </a:p>
                  </a:txBody>
                  <a:tcPr/>
                </a:tc>
                <a:tc>
                  <a:txBody>
                    <a:bodyPr/>
                    <a:lstStyle/>
                    <a:p>
                      <a:endParaRPr lang="en-ZA"/>
                    </a:p>
                  </a:txBody>
                  <a:tcPr/>
                </a:tc>
              </a:tr>
              <a:tr h="422476">
                <a:tc>
                  <a:txBody>
                    <a:bodyPr/>
                    <a:lstStyle/>
                    <a:p>
                      <a:endParaRPr lang="en-ZA" dirty="0"/>
                    </a:p>
                  </a:txBody>
                  <a:tcPr/>
                </a:tc>
                <a:tc>
                  <a:txBody>
                    <a:bodyPr/>
                    <a:lstStyle/>
                    <a:p>
                      <a:endParaRPr lang="en-ZA" dirty="0"/>
                    </a:p>
                  </a:txBody>
                  <a:tcPr/>
                </a:tc>
              </a:tr>
              <a:tr h="422476">
                <a:tc>
                  <a:txBody>
                    <a:bodyPr/>
                    <a:lstStyle/>
                    <a:p>
                      <a:endParaRPr lang="en-ZA" dirty="0"/>
                    </a:p>
                  </a:txBody>
                  <a:tcPr/>
                </a:tc>
                <a:tc>
                  <a:txBody>
                    <a:bodyPr/>
                    <a:lstStyle/>
                    <a:p>
                      <a:endParaRPr lang="en-ZA" dirty="0"/>
                    </a:p>
                  </a:txBody>
                  <a:tcPr/>
                </a:tc>
              </a:tr>
              <a:tr h="422476">
                <a:tc>
                  <a:txBody>
                    <a:bodyPr/>
                    <a:lstStyle/>
                    <a:p>
                      <a:endParaRPr lang="en-ZA" dirty="0"/>
                    </a:p>
                  </a:txBody>
                  <a:tcPr/>
                </a:tc>
                <a:tc>
                  <a:txBody>
                    <a:bodyPr/>
                    <a:lstStyle/>
                    <a:p>
                      <a:endParaRPr lang="en-ZA" dirty="0"/>
                    </a:p>
                  </a:txBody>
                  <a:tcPr/>
                </a:tc>
              </a:tr>
              <a:tr h="422476">
                <a:tc>
                  <a:txBody>
                    <a:bodyPr/>
                    <a:lstStyle/>
                    <a:p>
                      <a:endParaRPr lang="en-ZA" dirty="0"/>
                    </a:p>
                  </a:txBody>
                  <a:tcPr/>
                </a:tc>
                <a:tc>
                  <a:txBody>
                    <a:bodyPr/>
                    <a:lstStyle/>
                    <a:p>
                      <a:endParaRPr lang="en-ZA" dirty="0"/>
                    </a:p>
                  </a:txBody>
                  <a:tcPr/>
                </a:tc>
              </a:tr>
              <a:tr h="422476">
                <a:tc>
                  <a:txBody>
                    <a:bodyPr/>
                    <a:lstStyle/>
                    <a:p>
                      <a:endParaRPr lang="en-ZA" dirty="0"/>
                    </a:p>
                  </a:txBody>
                  <a:tcPr/>
                </a:tc>
                <a:tc>
                  <a:txBody>
                    <a:bodyPr/>
                    <a:lstStyle/>
                    <a:p>
                      <a:endParaRPr lang="en-ZA" dirty="0"/>
                    </a:p>
                  </a:txBody>
                  <a:tcPr/>
                </a:tc>
              </a:tr>
              <a:tr h="422476">
                <a:tc>
                  <a:txBody>
                    <a:bodyPr/>
                    <a:lstStyle/>
                    <a:p>
                      <a:endParaRPr lang="en-ZA" dirty="0"/>
                    </a:p>
                  </a:txBody>
                  <a:tcPr/>
                </a:tc>
                <a:tc>
                  <a:txBody>
                    <a:bodyPr/>
                    <a:lstStyle/>
                    <a:p>
                      <a:endParaRPr lang="en-ZA" dirty="0"/>
                    </a:p>
                  </a:txBody>
                  <a:tcPr/>
                </a:tc>
              </a:tr>
              <a:tr h="422476">
                <a:tc>
                  <a:txBody>
                    <a:bodyPr/>
                    <a:lstStyle/>
                    <a:p>
                      <a:endParaRPr lang="en-ZA" dirty="0"/>
                    </a:p>
                  </a:txBody>
                  <a:tcPr/>
                </a:tc>
                <a:tc>
                  <a:txBody>
                    <a:bodyPr/>
                    <a:lstStyle/>
                    <a:p>
                      <a:endParaRPr lang="en-ZA" dirty="0"/>
                    </a:p>
                  </a:txBody>
                  <a:tcPr/>
                </a:tc>
              </a:tr>
              <a:tr h="422476">
                <a:tc>
                  <a:txBody>
                    <a:bodyPr/>
                    <a:lstStyle/>
                    <a:p>
                      <a:endParaRPr lang="en-ZA" dirty="0"/>
                    </a:p>
                  </a:txBody>
                  <a:tcPr/>
                </a:tc>
                <a:tc>
                  <a:txBody>
                    <a:bodyPr/>
                    <a:lstStyle/>
                    <a:p>
                      <a:endParaRPr lang="en-ZA" dirty="0"/>
                    </a:p>
                  </a:txBody>
                  <a:tcPr/>
                </a:tc>
              </a:tr>
              <a:tr h="422476">
                <a:tc>
                  <a:txBody>
                    <a:bodyPr/>
                    <a:lstStyle/>
                    <a:p>
                      <a:endParaRPr lang="en-ZA" dirty="0"/>
                    </a:p>
                  </a:txBody>
                  <a:tcPr/>
                </a:tc>
                <a:tc>
                  <a:txBody>
                    <a:bodyPr/>
                    <a:lstStyle/>
                    <a:p>
                      <a:endParaRPr lang="en-ZA"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ZA" dirty="0" smtClean="0"/>
              <a:t>ACTIVITY 1</a:t>
            </a:r>
            <a:endParaRPr lang="en-ZA" dirty="0"/>
          </a:p>
        </p:txBody>
      </p:sp>
      <p:sp>
        <p:nvSpPr>
          <p:cNvPr id="3" name="Content Placeholder 2"/>
          <p:cNvSpPr>
            <a:spLocks noGrp="1"/>
          </p:cNvSpPr>
          <p:nvPr>
            <p:ph idx="1"/>
          </p:nvPr>
        </p:nvSpPr>
        <p:spPr>
          <a:xfrm>
            <a:off x="457200" y="1071546"/>
            <a:ext cx="8258204" cy="5357850"/>
          </a:xfrm>
        </p:spPr>
        <p:txBody>
          <a:bodyPr/>
          <a:lstStyle/>
          <a:p>
            <a:pPr>
              <a:buNone/>
            </a:pPr>
            <a:r>
              <a:rPr lang="en-ZA" b="1" u="sng" dirty="0" smtClean="0"/>
              <a:t>OBSERVATIONS</a:t>
            </a:r>
          </a:p>
          <a:p>
            <a:pPr>
              <a:buNone/>
            </a:pPr>
            <a:endParaRPr lang="en-ZA" sz="1200" dirty="0" smtClean="0"/>
          </a:p>
          <a:p>
            <a:pPr>
              <a:buAutoNum type="arabicPeriod"/>
            </a:pPr>
            <a:r>
              <a:rPr lang="en-ZA" sz="1400" dirty="0" smtClean="0"/>
              <a:t>Are non-metals attracted by magnets or not?</a:t>
            </a:r>
          </a:p>
          <a:p>
            <a:pPr>
              <a:buNone/>
            </a:pPr>
            <a:endParaRPr lang="en-ZA" sz="1400" dirty="0" smtClean="0"/>
          </a:p>
          <a:p>
            <a:pPr>
              <a:buNone/>
            </a:pPr>
            <a:r>
              <a:rPr lang="en-ZA" sz="1400" dirty="0" smtClean="0"/>
              <a:t>	_______________________________________________________________________________</a:t>
            </a:r>
          </a:p>
          <a:p>
            <a:pPr>
              <a:buNone/>
            </a:pPr>
            <a:endParaRPr lang="en-ZA" sz="1400" dirty="0" smtClean="0"/>
          </a:p>
          <a:p>
            <a:pPr>
              <a:buAutoNum type="arabicPeriod" startAt="2"/>
            </a:pPr>
            <a:r>
              <a:rPr lang="en-ZA" sz="1400" dirty="0" smtClean="0"/>
              <a:t>Are all metals attracted </a:t>
            </a:r>
            <a:r>
              <a:rPr lang="en-ZA" sz="1400" smtClean="0"/>
              <a:t>by </a:t>
            </a:r>
            <a:r>
              <a:rPr lang="en-ZA" sz="1400" smtClean="0"/>
              <a:t>magnets</a:t>
            </a:r>
            <a:r>
              <a:rPr lang="en-ZA" sz="1400" dirty="0" smtClean="0"/>
              <a:t>?</a:t>
            </a:r>
          </a:p>
          <a:p>
            <a:pPr>
              <a:buNone/>
            </a:pPr>
            <a:endParaRPr lang="en-ZA" sz="1400" dirty="0" smtClean="0"/>
          </a:p>
          <a:p>
            <a:pPr>
              <a:buNone/>
            </a:pPr>
            <a:r>
              <a:rPr lang="en-ZA" sz="1400" dirty="0" smtClean="0"/>
              <a:t>	_________________________________________________________________________________ </a:t>
            </a:r>
          </a:p>
          <a:p>
            <a:pPr>
              <a:buNone/>
            </a:pPr>
            <a:endParaRPr lang="en-ZA" sz="1400" dirty="0" smtClean="0"/>
          </a:p>
          <a:p>
            <a:pPr>
              <a:buAutoNum type="arabicPeriod" startAt="3"/>
            </a:pPr>
            <a:r>
              <a:rPr lang="en-ZA" sz="1400" dirty="0" smtClean="0"/>
              <a:t>Which pole of magnets attracts the objects?</a:t>
            </a:r>
          </a:p>
          <a:p>
            <a:pPr>
              <a:buAutoNum type="arabicPeriod" startAt="3"/>
            </a:pPr>
            <a:endParaRPr lang="en-ZA" sz="1400" dirty="0" smtClean="0"/>
          </a:p>
          <a:p>
            <a:pPr>
              <a:buNone/>
            </a:pPr>
            <a:r>
              <a:rPr lang="en-ZA" sz="1400" dirty="0" smtClean="0"/>
              <a:t>	_________________________________________________________________________________</a:t>
            </a:r>
          </a:p>
          <a:p>
            <a:pPr>
              <a:buNone/>
            </a:pPr>
            <a:endParaRPr lang="en-ZA" sz="1400" dirty="0" smtClean="0"/>
          </a:p>
          <a:p>
            <a:pPr>
              <a:buAutoNum type="arabicPeriod" startAt="4"/>
            </a:pPr>
            <a:r>
              <a:rPr lang="en-ZA" sz="1400" dirty="0" smtClean="0"/>
              <a:t>Owing to the results of your experiment, where in real life do you think magnets can be put to good use?</a:t>
            </a:r>
          </a:p>
          <a:p>
            <a:pPr>
              <a:buAutoNum type="arabicPeriod" startAt="4"/>
            </a:pPr>
            <a:endParaRPr lang="en-ZA" sz="1400" dirty="0" smtClean="0"/>
          </a:p>
          <a:p>
            <a:pPr>
              <a:buNone/>
            </a:pPr>
            <a:r>
              <a:rPr lang="en-ZA" sz="1400" dirty="0" smtClean="0"/>
              <a:t>	_________________________________________________________________________________</a:t>
            </a:r>
          </a:p>
          <a:p>
            <a:pPr>
              <a:buNone/>
            </a:pPr>
            <a:endParaRPr lang="en-ZA" sz="1400" dirty="0" smtClean="0"/>
          </a:p>
          <a:p>
            <a:pPr>
              <a:buNone/>
            </a:pPr>
            <a:r>
              <a:rPr lang="en-ZA" sz="1400" dirty="0" smtClean="0"/>
              <a:t>	_________________________________________________________________________________</a:t>
            </a:r>
          </a:p>
          <a:p>
            <a:pPr>
              <a:buNone/>
            </a:pPr>
            <a:endParaRPr lang="en-ZA" dirty="0" smtClean="0"/>
          </a:p>
          <a:p>
            <a:pPr>
              <a:buNone/>
            </a:pPr>
            <a:endParaRPr lang="en-ZA" dirty="0" smtClean="0"/>
          </a:p>
          <a:p>
            <a:pPr>
              <a:buNone/>
            </a:pPr>
            <a:endParaRPr lang="en-ZA" dirty="0" smtClean="0"/>
          </a:p>
          <a:p>
            <a:pPr>
              <a:buNone/>
            </a:pPr>
            <a:endParaRPr lang="en-ZA" dirty="0" smtClean="0"/>
          </a:p>
          <a:p>
            <a:pPr>
              <a:buNone/>
            </a:pPr>
            <a:endParaRPr lang="en-ZA" dirty="0" smtClean="0"/>
          </a:p>
          <a:p>
            <a:pPr>
              <a:buNone/>
            </a:pPr>
            <a:endParaRPr lang="en-Z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t>MAGNETIC LINES OF FORCE AROUND THE BAR MAGNET</a:t>
            </a:r>
            <a:endParaRPr lang="tn-ZA" b="1" dirty="0"/>
          </a:p>
        </p:txBody>
      </p:sp>
      <p:pic>
        <p:nvPicPr>
          <p:cNvPr id="4" name="Content Placeholder 3" descr="http://hyperphysics.phy-astr.gsu.edu/hbase/magnetic/imgmag/bar.gif"/>
          <p:cNvPicPr>
            <a:picLocks noGrp="1"/>
          </p:cNvPicPr>
          <p:nvPr>
            <p:ph idx="1"/>
          </p:nvPr>
        </p:nvPicPr>
        <p:blipFill>
          <a:blip r:embed="rId2" cstate="print"/>
          <a:srcRect/>
          <a:stretch>
            <a:fillRect/>
          </a:stretch>
        </p:blipFill>
        <p:spPr bwMode="auto">
          <a:xfrm rot="5400000">
            <a:off x="2628899" y="266700"/>
            <a:ext cx="4191001" cy="7924801"/>
          </a:xfrm>
          <a:prstGeom prst="rect">
            <a:avLst/>
          </a:prstGeom>
          <a:noFill/>
          <a:ln w="9525">
            <a:noFill/>
            <a:miter lim="800000"/>
            <a:headEnd/>
            <a:tailEnd/>
          </a:ln>
        </p:spPr>
      </p:pic>
    </p:spTree>
    <p:extLst>
      <p:ext uri="{BB962C8B-B14F-4D97-AF65-F5344CB8AC3E}">
        <p14:creationId xmlns:p14="http://schemas.microsoft.com/office/powerpoint/2010/main" xmlns="" val="1873529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87362"/>
          </a:xfrm>
        </p:spPr>
        <p:txBody>
          <a:bodyPr>
            <a:normAutofit fontScale="90000"/>
          </a:bodyPr>
          <a:lstStyle/>
          <a:p>
            <a:r>
              <a:rPr lang="en-ZA" b="1" i="1" dirty="0"/>
              <a:t>UNIVERSAL LAW OF MAGNET</a:t>
            </a:r>
            <a:r>
              <a:rPr lang="en-ZA" b="1" i="1" dirty="0">
                <a:hlinkClick r:id="rId2" action="ppaction://hlinkfile"/>
              </a:rPr>
              <a:t>S</a:t>
            </a:r>
            <a:r>
              <a:rPr lang="tn-ZA" dirty="0"/>
              <a:t/>
            </a:r>
            <a:br>
              <a:rPr lang="tn-ZA" dirty="0"/>
            </a:br>
            <a:endParaRPr lang="tn-ZA"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76400" y="1577704"/>
            <a:ext cx="4419600" cy="2123872"/>
          </a:xfrm>
        </p:spPr>
      </p:pic>
      <p:sp>
        <p:nvSpPr>
          <p:cNvPr id="4" name="TextBox 3"/>
          <p:cNvSpPr txBox="1"/>
          <p:nvPr/>
        </p:nvSpPr>
        <p:spPr>
          <a:xfrm>
            <a:off x="457200" y="1066800"/>
            <a:ext cx="8382000" cy="369332"/>
          </a:xfrm>
          <a:prstGeom prst="rect">
            <a:avLst/>
          </a:prstGeom>
          <a:noFill/>
        </p:spPr>
        <p:txBody>
          <a:bodyPr wrap="square" rtlCol="0">
            <a:spAutoFit/>
          </a:bodyPr>
          <a:lstStyle/>
          <a:p>
            <a:r>
              <a:rPr lang="en-ZA" dirty="0"/>
              <a:t>Like poles repel each other </a:t>
            </a:r>
            <a:r>
              <a:rPr lang="en-ZA" dirty="0" smtClean="0"/>
              <a:t>and …….. </a:t>
            </a:r>
            <a:endParaRPr lang="tn-ZA" dirty="0"/>
          </a:p>
        </p:txBody>
      </p:sp>
      <p:sp>
        <p:nvSpPr>
          <p:cNvPr id="7" name="TextBox 6"/>
          <p:cNvSpPr txBox="1"/>
          <p:nvPr/>
        </p:nvSpPr>
        <p:spPr>
          <a:xfrm>
            <a:off x="457200" y="3701576"/>
            <a:ext cx="7467600" cy="369332"/>
          </a:xfrm>
          <a:prstGeom prst="rect">
            <a:avLst/>
          </a:prstGeom>
          <a:noFill/>
        </p:spPr>
        <p:txBody>
          <a:bodyPr wrap="square" rtlCol="0">
            <a:spAutoFit/>
          </a:bodyPr>
          <a:lstStyle/>
          <a:p>
            <a:r>
              <a:rPr lang="en-ZA" dirty="0" smtClean="0"/>
              <a:t>……… unlike </a:t>
            </a:r>
            <a:r>
              <a:rPr lang="en-ZA" dirty="0"/>
              <a:t>poles attract each other.</a:t>
            </a:r>
            <a:endParaRPr lang="tn-ZA" dirty="0"/>
          </a:p>
        </p:txBody>
      </p:sp>
      <p:pic>
        <p:nvPicPr>
          <p:cNvPr id="9" name="Picture 8">
            <a:hlinkClick r:id="rId4" action="ppaction://hlinkfile"/>
          </p:cNvPr>
          <p:cNvPicPr>
            <a:picLocks noChangeAspect="1"/>
          </p:cNvPicPr>
          <p:nvPr/>
        </p:nvPicPr>
        <p:blipFill rotWithShape="1">
          <a:blip r:embed="rId5" cstate="print">
            <a:extLst>
              <a:ext uri="{28A0092B-C50C-407E-A947-70E740481C1C}">
                <a14:useLocalDpi xmlns:a14="http://schemas.microsoft.com/office/drawing/2010/main" xmlns="" val="0"/>
              </a:ext>
            </a:extLst>
          </a:blip>
          <a:srcRect t="29280"/>
          <a:stretch/>
        </p:blipFill>
        <p:spPr>
          <a:xfrm>
            <a:off x="2133600" y="4070908"/>
            <a:ext cx="4876800" cy="2286398"/>
          </a:xfrm>
          <a:prstGeom prst="rect">
            <a:avLst/>
          </a:prstGeom>
        </p:spPr>
      </p:pic>
    </p:spTree>
    <p:extLst>
      <p:ext uri="{BB962C8B-B14F-4D97-AF65-F5344CB8AC3E}">
        <p14:creationId xmlns:p14="http://schemas.microsoft.com/office/powerpoint/2010/main" xmlns="" val="34328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89626"/>
            <a:ext cx="8229600" cy="487362"/>
          </a:xfrm>
        </p:spPr>
        <p:txBody>
          <a:bodyPr>
            <a:normAutofit fontScale="90000"/>
          </a:bodyPr>
          <a:lstStyle/>
          <a:p>
            <a:r>
              <a:rPr lang="en-ZA" b="1" dirty="0">
                <a:hlinkClick r:id="rId3" action="ppaction://hlinkfile"/>
              </a:rPr>
              <a:t>ELECTROMAGNETS.</a:t>
            </a:r>
            <a:r>
              <a:rPr lang="tn-ZA" dirty="0">
                <a:hlinkClick r:id="rId3" action="ppaction://hlinkfile"/>
              </a:rPr>
              <a:t/>
            </a:r>
            <a:br>
              <a:rPr lang="tn-ZA" dirty="0">
                <a:hlinkClick r:id="rId3" action="ppaction://hlinkfile"/>
              </a:rPr>
            </a:br>
            <a:endParaRPr lang="tn-ZA" dirty="0">
              <a:hlinkClick r:id="rId3" action="ppaction://hlinkfile"/>
            </a:endParaRPr>
          </a:p>
        </p:txBody>
      </p:sp>
      <p:sp>
        <p:nvSpPr>
          <p:cNvPr id="3" name="Content Placeholder 2"/>
          <p:cNvSpPr>
            <a:spLocks noGrp="1"/>
          </p:cNvSpPr>
          <p:nvPr>
            <p:ph idx="1"/>
          </p:nvPr>
        </p:nvSpPr>
        <p:spPr>
          <a:xfrm>
            <a:off x="457200" y="762000"/>
            <a:ext cx="8229600" cy="5364163"/>
          </a:xfrm>
        </p:spPr>
        <p:txBody>
          <a:bodyPr>
            <a:normAutofit fontScale="77500" lnSpcReduction="20000"/>
          </a:bodyPr>
          <a:lstStyle/>
          <a:p>
            <a:pPr marL="0" indent="0">
              <a:buNone/>
            </a:pPr>
            <a:r>
              <a:rPr lang="en-ZA" dirty="0"/>
              <a:t>These are temporary magnets made by wrapping a magnetic material with a current carrying conductor. Around a current carrying conductor there is magnetic field. When a piece of iron core (magnetic material) is wrapped up with a conductor through which current is flowing, the magnetic flux around the conductor flow through the iron core making it a magnet. When the path of current is broken, there will be no more magnetic field around the conductor and the iron core de magnetises (loose magnetism).  Electromagnets are widely used as components of other electrical devices, such as </a:t>
            </a:r>
            <a:r>
              <a:rPr lang="en-ZA" dirty="0" smtClean="0"/>
              <a:t>electric bells, buzzers,</a:t>
            </a:r>
            <a:r>
              <a:rPr lang="en-ZA" u="sng" dirty="0">
                <a:hlinkClick r:id="rId4" tooltip="Electric motor"/>
              </a:rPr>
              <a:t> motors</a:t>
            </a:r>
            <a:r>
              <a:rPr lang="en-ZA" dirty="0" smtClean="0"/>
              <a:t>,</a:t>
            </a:r>
            <a:r>
              <a:rPr lang="en-ZA" dirty="0"/>
              <a:t> </a:t>
            </a:r>
            <a:r>
              <a:rPr lang="en-ZA" u="sng" dirty="0">
                <a:hlinkClick r:id="rId5" tooltip="Electric generator"/>
              </a:rPr>
              <a:t>generators</a:t>
            </a:r>
            <a:r>
              <a:rPr lang="en-ZA" dirty="0"/>
              <a:t>, </a:t>
            </a:r>
            <a:r>
              <a:rPr lang="en-ZA" u="sng" dirty="0">
                <a:hlinkClick r:id="rId6" tooltip="Relay"/>
              </a:rPr>
              <a:t>relays</a:t>
            </a:r>
            <a:r>
              <a:rPr lang="en-ZA" dirty="0"/>
              <a:t>, </a:t>
            </a:r>
            <a:r>
              <a:rPr lang="en-ZA" u="sng" dirty="0">
                <a:hlinkClick r:id="rId7" tooltip="Loudspeaker"/>
              </a:rPr>
              <a:t>loudspeakers</a:t>
            </a:r>
            <a:r>
              <a:rPr lang="en-ZA" dirty="0"/>
              <a:t>, </a:t>
            </a:r>
            <a:r>
              <a:rPr lang="en-ZA" u="sng" dirty="0">
                <a:hlinkClick r:id="rId8" tooltip="Hard disk"/>
              </a:rPr>
              <a:t>hard disks</a:t>
            </a:r>
            <a:r>
              <a:rPr lang="en-ZA" dirty="0"/>
              <a:t>, </a:t>
            </a:r>
            <a:r>
              <a:rPr lang="en-ZA" u="sng" dirty="0">
                <a:hlinkClick r:id="rId9" tooltip="Magnetic resonance imaging"/>
              </a:rPr>
              <a:t>MRI machines</a:t>
            </a:r>
            <a:r>
              <a:rPr lang="en-ZA" dirty="0"/>
              <a:t>, scientific instruments, and </a:t>
            </a:r>
            <a:r>
              <a:rPr lang="en-ZA" u="sng" dirty="0">
                <a:hlinkClick r:id="rId10" tooltip="Magnetic separation"/>
              </a:rPr>
              <a:t>magnetic separation</a:t>
            </a:r>
            <a:r>
              <a:rPr lang="en-ZA" dirty="0"/>
              <a:t> equipment, as well as being employed as industrial lifting electromagnets for picking up and moving heavy iron objects like scrap iron.   </a:t>
            </a:r>
            <a:endParaRPr lang="tn-ZA" dirty="0"/>
          </a:p>
          <a:p>
            <a:pPr marL="0" indent="0">
              <a:buNone/>
            </a:pPr>
            <a:endParaRPr lang="tn-ZA" dirty="0"/>
          </a:p>
        </p:txBody>
      </p:sp>
    </p:spTree>
    <p:extLst>
      <p:ext uri="{BB962C8B-B14F-4D97-AF65-F5344CB8AC3E}">
        <p14:creationId xmlns:p14="http://schemas.microsoft.com/office/powerpoint/2010/main" xmlns="" val="24667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ZA" b="1" dirty="0" smtClean="0">
                <a:hlinkClick r:id="rId2" action="ppaction://hlinkfile"/>
              </a:rPr>
              <a:t>HOMEMADE ELECTRO MAGNET</a:t>
            </a:r>
            <a:endParaRPr lang="tn-ZA" b="1" dirty="0"/>
          </a:p>
        </p:txBody>
      </p:sp>
      <p:pic>
        <p:nvPicPr>
          <p:cNvPr id="4" name="Content Placeholder 3" descr="C:\Users\pheelwane\Downloads\electromagnet.jpg"/>
          <p:cNvPicPr>
            <a:picLocks noGrp="1"/>
          </p:cNvPicPr>
          <p:nvPr>
            <p:ph idx="1"/>
          </p:nvPr>
        </p:nvPicPr>
        <p:blipFill>
          <a:blip r:embed="rId3" cstate="print"/>
          <a:srcRect/>
          <a:stretch>
            <a:fillRect/>
          </a:stretch>
        </p:blipFill>
        <p:spPr bwMode="auto">
          <a:xfrm>
            <a:off x="744940" y="1219200"/>
            <a:ext cx="7789460" cy="5410200"/>
          </a:xfrm>
          <a:prstGeom prst="rect">
            <a:avLst/>
          </a:prstGeom>
          <a:noFill/>
          <a:ln w="9525">
            <a:noFill/>
            <a:miter lim="800000"/>
            <a:headEnd/>
            <a:tailEnd/>
          </a:ln>
        </p:spPr>
      </p:pic>
    </p:spTree>
    <p:extLst>
      <p:ext uri="{BB962C8B-B14F-4D97-AF65-F5344CB8AC3E}">
        <p14:creationId xmlns:p14="http://schemas.microsoft.com/office/powerpoint/2010/main" xmlns="" val="2285425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fontScale="90000"/>
          </a:bodyPr>
          <a:lstStyle/>
          <a:p>
            <a:pPr algn="l"/>
            <a:r>
              <a:rPr lang="en-ZA" sz="2800" b="1" dirty="0" smtClean="0"/>
              <a:t>Electrical systems </a:t>
            </a:r>
            <a:br>
              <a:rPr lang="en-ZA" sz="2800" b="1" dirty="0" smtClean="0"/>
            </a:br>
            <a:r>
              <a:rPr lang="en-ZA" sz="2800" b="1" dirty="0" smtClean="0"/>
              <a:t>and control</a:t>
            </a:r>
            <a:br>
              <a:rPr lang="en-ZA" sz="2800" b="1" dirty="0" smtClean="0"/>
            </a:br>
            <a:endParaRPr lang="en-ZA" sz="2800" dirty="0"/>
          </a:p>
        </p:txBody>
      </p:sp>
      <p:sp>
        <p:nvSpPr>
          <p:cNvPr id="3" name="Subtitle 2"/>
          <p:cNvSpPr>
            <a:spLocks noGrp="1"/>
          </p:cNvSpPr>
          <p:nvPr>
            <p:ph type="subTitle" idx="1"/>
          </p:nvPr>
        </p:nvSpPr>
        <p:spPr>
          <a:xfrm>
            <a:off x="0" y="762000"/>
            <a:ext cx="9144000" cy="6096000"/>
          </a:xfrm>
        </p:spPr>
        <p:txBody>
          <a:bodyPr>
            <a:normAutofit/>
          </a:bodyPr>
          <a:lstStyle/>
          <a:p>
            <a:pPr algn="l"/>
            <a:r>
              <a:rPr lang="en-ZA" sz="1600" b="1" dirty="0" smtClean="0"/>
              <a:t>• Simple electric circuits.</a:t>
            </a:r>
          </a:p>
          <a:p>
            <a:pPr algn="l"/>
            <a:r>
              <a:rPr lang="en-ZA" sz="1600" dirty="0" smtClean="0"/>
              <a:t>Demonstrate a simple electric circuit with an energy source (cell), switch, conductor and a light bulb or buzzer. Sketch the circuit showing how to use component symbols.</a:t>
            </a:r>
          </a:p>
          <a:p>
            <a:pPr algn="l"/>
            <a:r>
              <a:rPr lang="en-ZA" sz="1600" b="1" dirty="0" smtClean="0"/>
              <a:t>• Practical: Learners work in groups to make a simple circuit as demonstrated.</a:t>
            </a:r>
          </a:p>
          <a:p>
            <a:pPr algn="l"/>
            <a:r>
              <a:rPr lang="en-ZA" sz="1600" b="1" dirty="0" smtClean="0"/>
              <a:t>• Circuit diagram: Each learner draws the circuit using correct symbols for components.</a:t>
            </a:r>
          </a:p>
          <a:p>
            <a:pPr algn="l"/>
            <a:r>
              <a:rPr lang="en-ZA" sz="1600" b="1" dirty="0" smtClean="0"/>
              <a:t>• Demonstration lesson: A simple electromagnet.</a:t>
            </a:r>
          </a:p>
          <a:p>
            <a:pPr algn="l"/>
            <a:r>
              <a:rPr lang="en-ZA" sz="1600" dirty="0" smtClean="0"/>
              <a:t>Make a simple electromagnet made by winding insulated copper wire around an iron nail. When an electric current flows in the wire coil (solenoid) a magnetic field is created and this is amplified by the iron core. Switching the current off causes the magnetic field to fade away. (Note: electromagnetism is a key to a wide range of technologies making up our modern world.)</a:t>
            </a:r>
          </a:p>
          <a:p>
            <a:pPr algn="l"/>
            <a:r>
              <a:rPr lang="en-ZA" sz="2800" b="1" dirty="0" smtClean="0"/>
              <a:t>Mechanical systems and control</a:t>
            </a:r>
          </a:p>
          <a:p>
            <a:pPr algn="l"/>
            <a:r>
              <a:rPr lang="en-ZA" sz="1900" b="1" dirty="0" smtClean="0"/>
              <a:t>• Introductory lesson: All complex machinery consists of combinations of simple</a:t>
            </a:r>
          </a:p>
          <a:p>
            <a:pPr algn="l"/>
            <a:r>
              <a:rPr lang="en-ZA" sz="1900" dirty="0" smtClean="0"/>
              <a:t>mechanisms. Machines can be designed to give the user a “mechanical advantage”.</a:t>
            </a:r>
          </a:p>
          <a:p>
            <a:pPr algn="l"/>
            <a:r>
              <a:rPr lang="en-ZA" sz="1900" dirty="0" smtClean="0"/>
              <a:t>Levers were looked at in term 1. Introduce learners to cranks and pulleys. The crank – an adaptation of a second-class lever.</a:t>
            </a:r>
          </a:p>
          <a:p>
            <a:pPr algn="l"/>
            <a:r>
              <a:rPr lang="en-ZA" sz="1900" dirty="0" smtClean="0"/>
              <a:t>• The pulley – a type of wheel and axle.</a:t>
            </a:r>
          </a:p>
          <a:p>
            <a:pPr algn="l"/>
            <a:r>
              <a:rPr lang="en-ZA" sz="1900" b="1" dirty="0" smtClean="0"/>
              <a:t>• Revision: a) What is mechanical advantage? b) Strengthening frame structures</a:t>
            </a:r>
            <a:endParaRPr lang="en-ZA" sz="1900" dirty="0"/>
          </a:p>
        </p:txBody>
      </p:sp>
      <p:graphicFrame>
        <p:nvGraphicFramePr>
          <p:cNvPr id="5" name="Table 4"/>
          <p:cNvGraphicFramePr>
            <a:graphicFrameLocks noGrp="1"/>
          </p:cNvGraphicFramePr>
          <p:nvPr>
            <p:extLst>
              <p:ext uri="{D42A27DB-BD31-4B8C-83A1-F6EECF244321}">
                <p14:modId xmlns:p14="http://schemas.microsoft.com/office/powerpoint/2010/main" xmlns="" val="3556038809"/>
              </p:ext>
            </p:extLst>
          </p:nvPr>
        </p:nvGraphicFramePr>
        <p:xfrm>
          <a:off x="3048000" y="0"/>
          <a:ext cx="6096000" cy="762000"/>
        </p:xfrm>
        <a:graphic>
          <a:graphicData uri="http://schemas.openxmlformats.org/drawingml/2006/table">
            <a:tbl>
              <a:tblPr firstRow="1" bandRow="1">
                <a:tableStyleId>{5C22544A-7EE6-4342-B048-85BDC9FD1C3A}</a:tableStyleId>
              </a:tblPr>
              <a:tblGrid>
                <a:gridCol w="1219200"/>
                <a:gridCol w="1219200"/>
                <a:gridCol w="609600"/>
                <a:gridCol w="609600"/>
                <a:gridCol w="609600"/>
                <a:gridCol w="609600"/>
                <a:gridCol w="609600"/>
                <a:gridCol w="609600"/>
              </a:tblGrid>
              <a:tr h="370840">
                <a:tc rowSpan="2">
                  <a:txBody>
                    <a:bodyPr/>
                    <a:lstStyle/>
                    <a:p>
                      <a:r>
                        <a:rPr lang="en-ZA" sz="1600" dirty="0" smtClean="0"/>
                        <a:t>CAPS LINK</a:t>
                      </a:r>
                      <a:endParaRPr lang="en-ZA" sz="1600" dirty="0"/>
                    </a:p>
                  </a:txBody>
                  <a:tcPr/>
                </a:tc>
                <a:tc>
                  <a:txBody>
                    <a:bodyPr/>
                    <a:lstStyle/>
                    <a:p>
                      <a:r>
                        <a:rPr lang="en-ZA" dirty="0" smtClean="0"/>
                        <a:t>Grade</a:t>
                      </a:r>
                      <a:endParaRPr lang="en-ZA" dirty="0"/>
                    </a:p>
                  </a:txBody>
                  <a:tcPr/>
                </a:tc>
                <a:tc>
                  <a:txBody>
                    <a:bodyPr/>
                    <a:lstStyle/>
                    <a:p>
                      <a:r>
                        <a:rPr lang="en-ZA" dirty="0" smtClean="0"/>
                        <a:t>5</a:t>
                      </a:r>
                      <a:endParaRPr lang="en-ZA" dirty="0"/>
                    </a:p>
                  </a:txBody>
                  <a:tcPr/>
                </a:tc>
                <a:tc>
                  <a:txBody>
                    <a:bodyPr/>
                    <a:lstStyle/>
                    <a:p>
                      <a:r>
                        <a:rPr lang="en-ZA" dirty="0" smtClean="0"/>
                        <a:t>6</a:t>
                      </a:r>
                      <a:endParaRPr lang="en-ZA" dirty="0"/>
                    </a:p>
                  </a:txBody>
                  <a:tcPr/>
                </a:tc>
                <a:tc>
                  <a:txBody>
                    <a:bodyPr/>
                    <a:lstStyle/>
                    <a:p>
                      <a:r>
                        <a:rPr lang="en-ZA" dirty="0" smtClean="0"/>
                        <a:t>6</a:t>
                      </a:r>
                      <a:endParaRPr lang="en-ZA" dirty="0"/>
                    </a:p>
                  </a:txBody>
                  <a:tcPr/>
                </a:tc>
                <a:tc>
                  <a:txBody>
                    <a:bodyPr/>
                    <a:lstStyle/>
                    <a:p>
                      <a:r>
                        <a:rPr lang="en-ZA" dirty="0" smtClean="0"/>
                        <a:t>6</a:t>
                      </a:r>
                      <a:endParaRPr lang="en-ZA" dirty="0"/>
                    </a:p>
                  </a:txBody>
                  <a:tcPr/>
                </a:tc>
                <a:tc>
                  <a:txBody>
                    <a:bodyPr/>
                    <a:lstStyle/>
                    <a:p>
                      <a:r>
                        <a:rPr lang="en-ZA" dirty="0" smtClean="0"/>
                        <a:t>8</a:t>
                      </a:r>
                      <a:endParaRPr lang="en-ZA" dirty="0"/>
                    </a:p>
                  </a:txBody>
                  <a:tcPr/>
                </a:tc>
                <a:tc>
                  <a:txBody>
                    <a:bodyPr/>
                    <a:lstStyle/>
                    <a:p>
                      <a:r>
                        <a:rPr lang="en-ZA" dirty="0" smtClean="0"/>
                        <a:t>9</a:t>
                      </a:r>
                      <a:endParaRPr lang="en-ZA" dirty="0"/>
                    </a:p>
                  </a:txBody>
                  <a:tcPr/>
                </a:tc>
              </a:tr>
              <a:tr h="391160">
                <a:tc vMerge="1">
                  <a:txBody>
                    <a:bodyPr/>
                    <a:lstStyle/>
                    <a:p>
                      <a:endParaRPr lang="en-ZA" dirty="0"/>
                    </a:p>
                  </a:txBody>
                  <a:tcPr/>
                </a:tc>
                <a:tc>
                  <a:txBody>
                    <a:bodyPr/>
                    <a:lstStyle/>
                    <a:p>
                      <a:r>
                        <a:rPr lang="en-ZA" dirty="0" smtClean="0"/>
                        <a:t>Page</a:t>
                      </a:r>
                      <a:endParaRPr lang="en-ZA" dirty="0"/>
                    </a:p>
                  </a:txBody>
                  <a:tcPr/>
                </a:tc>
                <a:tc>
                  <a:txBody>
                    <a:bodyPr/>
                    <a:lstStyle/>
                    <a:p>
                      <a:r>
                        <a:rPr lang="en-ZA" dirty="0" smtClean="0">
                          <a:hlinkClick r:id="rId2" action="ppaction://hlinkfile"/>
                        </a:rPr>
                        <a:t>40</a:t>
                      </a:r>
                      <a:endParaRPr lang="en-ZA" dirty="0"/>
                    </a:p>
                  </a:txBody>
                  <a:tcPr/>
                </a:tc>
                <a:tc>
                  <a:txBody>
                    <a:bodyPr/>
                    <a:lstStyle/>
                    <a:p>
                      <a:r>
                        <a:rPr lang="en-ZA" dirty="0" smtClean="0">
                          <a:hlinkClick r:id="rId3" action="ppaction://hlinkfile"/>
                        </a:rPr>
                        <a:t>57</a:t>
                      </a:r>
                      <a:endParaRPr lang="en-ZA" dirty="0"/>
                    </a:p>
                  </a:txBody>
                  <a:tcPr/>
                </a:tc>
                <a:tc>
                  <a:txBody>
                    <a:bodyPr/>
                    <a:lstStyle/>
                    <a:p>
                      <a:r>
                        <a:rPr lang="en-ZA" dirty="0" smtClean="0">
                          <a:hlinkClick r:id="rId4" action="ppaction://hlinkfile"/>
                        </a:rPr>
                        <a:t>58</a:t>
                      </a:r>
                      <a:endParaRPr lang="en-ZA" dirty="0"/>
                    </a:p>
                  </a:txBody>
                  <a:tcPr/>
                </a:tc>
                <a:tc>
                  <a:txBody>
                    <a:bodyPr/>
                    <a:lstStyle/>
                    <a:p>
                      <a:r>
                        <a:rPr lang="en-ZA" dirty="0" smtClean="0">
                          <a:hlinkClick r:id="rId5" action="ppaction://hlinkfile"/>
                        </a:rPr>
                        <a:t>59</a:t>
                      </a:r>
                      <a:endParaRPr lang="en-ZA" dirty="0"/>
                    </a:p>
                  </a:txBody>
                  <a:tcPr/>
                </a:tc>
                <a:tc>
                  <a:txBody>
                    <a:bodyPr/>
                    <a:lstStyle/>
                    <a:p>
                      <a:r>
                        <a:rPr lang="en-ZA" dirty="0" smtClean="0">
                          <a:hlinkClick r:id="rId6" action="ppaction://hlinkfile"/>
                        </a:rPr>
                        <a:t>28</a:t>
                      </a:r>
                      <a:endParaRPr lang="en-ZA" dirty="0"/>
                    </a:p>
                  </a:txBody>
                  <a:tcPr/>
                </a:tc>
                <a:tc>
                  <a:txBody>
                    <a:bodyPr/>
                    <a:lstStyle/>
                    <a:p>
                      <a:r>
                        <a:rPr lang="en-ZA" dirty="0" smtClean="0">
                          <a:hlinkClick r:id="rId7" action="ppaction://hlinkfile"/>
                        </a:rPr>
                        <a:t>34</a:t>
                      </a:r>
                      <a:endParaRPr lang="en-ZA" dirty="0"/>
                    </a:p>
                  </a:txBody>
                  <a:tcPr/>
                </a:tc>
              </a:tr>
            </a:tbl>
          </a:graphicData>
        </a:graphic>
      </p:graphicFrame>
    </p:spTree>
    <p:extLst>
      <p:ext uri="{BB962C8B-B14F-4D97-AF65-F5344CB8AC3E}">
        <p14:creationId xmlns:p14="http://schemas.microsoft.com/office/powerpoint/2010/main" xmlns="" val="2356734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hlinkClick r:id="rId3" action="ppaction://hlinkfile"/>
              </a:rPr>
              <a:t>ACTIVITY 2</a:t>
            </a:r>
            <a:endParaRPr lang="en-ZA" dirty="0"/>
          </a:p>
        </p:txBody>
      </p:sp>
      <p:sp>
        <p:nvSpPr>
          <p:cNvPr id="3" name="Content Placeholder 2"/>
          <p:cNvSpPr>
            <a:spLocks noGrp="1"/>
          </p:cNvSpPr>
          <p:nvPr>
            <p:ph idx="1"/>
          </p:nvPr>
        </p:nvSpPr>
        <p:spPr/>
        <p:txBody>
          <a:bodyPr/>
          <a:lstStyle/>
          <a:p>
            <a:pPr marL="0" indent="0">
              <a:buNone/>
            </a:pPr>
            <a:r>
              <a:rPr lang="en-ZA" dirty="0" smtClean="0"/>
              <a:t>Term </a:t>
            </a:r>
            <a:r>
              <a:rPr lang="en-ZA" dirty="0" smtClean="0">
                <a:hlinkClick r:id="rId4" action="ppaction://hlinkfile"/>
              </a:rPr>
              <a:t>3</a:t>
            </a:r>
            <a:r>
              <a:rPr lang="en-ZA" dirty="0" smtClean="0"/>
              <a:t> </a:t>
            </a:r>
            <a:r>
              <a:rPr lang="en-ZA" dirty="0" smtClean="0">
                <a:hlinkClick r:id="rId5" action="ppaction://hlinkfile"/>
              </a:rPr>
              <a:t>PAT</a:t>
            </a:r>
            <a:endParaRPr lang="en-ZA" dirty="0" smtClean="0"/>
          </a:p>
          <a:p>
            <a:pPr marL="0" indent="0">
              <a:buNone/>
            </a:pPr>
            <a:r>
              <a:rPr lang="en-ZA" dirty="0" smtClean="0"/>
              <a:t>Use the materials provided to assemble an electromagnetic crane.</a:t>
            </a:r>
          </a:p>
          <a:p>
            <a:pPr marL="0" indent="0">
              <a:buNone/>
            </a:pPr>
            <a:r>
              <a:rPr lang="en-ZA" dirty="0" smtClean="0"/>
              <a:t>Use the washers to show the effect of increasing the number of cells in the electromagnetic circuit.</a:t>
            </a:r>
            <a:endParaRPr lang="en-ZA" dirty="0"/>
          </a:p>
        </p:txBody>
      </p:sp>
    </p:spTree>
    <p:extLst>
      <p:ext uri="{BB962C8B-B14F-4D97-AF65-F5344CB8AC3E}">
        <p14:creationId xmlns:p14="http://schemas.microsoft.com/office/powerpoint/2010/main" xmlns="" val="41127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97282" name="Picture 2" descr="D:\Work\2018\Teacher Training\Sasol Inzalo Workshop\Technology Grade 7 Materials\Electricity\IMG_20190515_074656.jpg"/>
          <p:cNvPicPr>
            <a:picLocks noGrp="1" noChangeAspect="1" noChangeArrowheads="1"/>
          </p:cNvPicPr>
          <p:nvPr>
            <p:ph idx="1"/>
          </p:nvPr>
        </p:nvPicPr>
        <p:blipFill>
          <a:blip r:embed="rId2" cstate="print"/>
          <a:srcRect/>
          <a:stretch>
            <a:fillRect/>
          </a:stretch>
        </p:blipFill>
        <p:spPr bwMode="auto">
          <a:xfrm>
            <a:off x="0" y="0"/>
            <a:ext cx="9144000" cy="69283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ZA" sz="6000" dirty="0" smtClean="0">
                <a:latin typeface="Alcohol Licks" panose="020B0603050302020204" pitchFamily="34" charset="0"/>
              </a:rPr>
              <a:t>THANK YOU!</a:t>
            </a:r>
            <a:endParaRPr lang="en-ZA" sz="6000" dirty="0">
              <a:latin typeface="Alcohol Licks" panose="020B0603050302020204" pitchFamily="34" charset="0"/>
            </a:endParaRPr>
          </a:p>
        </p:txBody>
      </p:sp>
    </p:spTree>
    <p:extLst>
      <p:ext uri="{BB962C8B-B14F-4D97-AF65-F5344CB8AC3E}">
        <p14:creationId xmlns:p14="http://schemas.microsoft.com/office/powerpoint/2010/main" xmlns="" val="8188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838199"/>
          </a:xfrm>
        </p:spPr>
        <p:txBody>
          <a:bodyPr>
            <a:normAutofit fontScale="90000"/>
          </a:bodyPr>
          <a:lstStyle/>
          <a:p>
            <a:pPr algn="l"/>
            <a:r>
              <a:rPr lang="en-ZA" sz="3600" b="1" dirty="0" smtClean="0"/>
              <a:t>PAT  </a:t>
            </a:r>
            <a:r>
              <a:rPr lang="en-ZA" sz="3200" b="1" dirty="0" smtClean="0"/>
              <a:t> Electrical Systems and Control / Structures / Mechanisms</a:t>
            </a:r>
            <a:endParaRPr lang="en-ZA" sz="3600" dirty="0"/>
          </a:p>
        </p:txBody>
      </p:sp>
      <p:sp>
        <p:nvSpPr>
          <p:cNvPr id="3" name="Subtitle 2"/>
          <p:cNvSpPr>
            <a:spLocks noGrp="1"/>
          </p:cNvSpPr>
          <p:nvPr>
            <p:ph type="subTitle" idx="1"/>
          </p:nvPr>
        </p:nvSpPr>
        <p:spPr>
          <a:xfrm>
            <a:off x="0" y="1066800"/>
            <a:ext cx="9144000" cy="5791200"/>
          </a:xfrm>
        </p:spPr>
        <p:txBody>
          <a:bodyPr>
            <a:normAutofit lnSpcReduction="10000"/>
          </a:bodyPr>
          <a:lstStyle/>
          <a:p>
            <a:pPr algn="l"/>
            <a:r>
              <a:rPr lang="en-ZA" sz="1600" b="1" dirty="0" smtClean="0"/>
              <a:t>Scenario: A scrap-metal dealer sorts magnetic and non-magnetic metals into separate piles for recycling. The simplest way</a:t>
            </a:r>
          </a:p>
          <a:p>
            <a:pPr algn="l"/>
            <a:r>
              <a:rPr lang="en-ZA" sz="1600" dirty="0" smtClean="0"/>
              <a:t>to do this is to use a crane with a magnet BUT it is difficult to remove the metals that do stick to permanent magnets</a:t>
            </a:r>
            <a:r>
              <a:rPr lang="en-ZA" sz="1600" i="1" dirty="0" smtClean="0"/>
              <a:t>.</a:t>
            </a:r>
          </a:p>
          <a:p>
            <a:pPr algn="l"/>
            <a:r>
              <a:rPr lang="en-ZA" sz="1600" b="1" i="1" dirty="0" smtClean="0"/>
              <a:t>It would be beneficial to have a magnet that can switch on and off.</a:t>
            </a:r>
          </a:p>
          <a:p>
            <a:pPr algn="l"/>
            <a:r>
              <a:rPr lang="en-ZA" sz="1600" b="1" dirty="0" smtClean="0"/>
              <a:t>NOTE 1: The model cranes should be made using simple materials (e.g. paper dowels, ‘elephant’ grass, etc.).</a:t>
            </a:r>
          </a:p>
          <a:p>
            <a:pPr algn="l"/>
            <a:r>
              <a:rPr lang="en-ZA" sz="1600" dirty="0" smtClean="0"/>
              <a:t>It will be a simple frame structure with a pulley and crank mechanism. Sufficient strength and rigidity should be achieved by triangulation. Measuring and simple tool skills must be developed. Safe, cooperative working is a key skill and needed in the world of work.</a:t>
            </a:r>
          </a:p>
          <a:p>
            <a:pPr algn="l"/>
            <a:r>
              <a:rPr lang="en-ZA" sz="1600" b="1" dirty="0" smtClean="0"/>
              <a:t>NOTE 2: The electromagnet will be strongest if a long insulated wire is used – wire over 100m long is very effective. The wire</a:t>
            </a:r>
          </a:p>
          <a:p>
            <a:pPr algn="l"/>
            <a:r>
              <a:rPr lang="en-ZA" sz="1600" dirty="0" smtClean="0"/>
              <a:t>should be wound around a “relatively soft” iron core. Avoid using a steel bolt (it is far too hard). A fairly soft core can be made using a bundle of short lengths of iron wire. Nails are softer than bolts but are still fairly hard. Increasing the current by using more cells in a series battery has a small influence in the strength of the electromagnet.</a:t>
            </a:r>
          </a:p>
          <a:p>
            <a:pPr algn="l"/>
            <a:r>
              <a:rPr lang="en-ZA" sz="1600" i="1" dirty="0" smtClean="0"/>
              <a:t>Learners must use their knowledge of structures and the drawing skills developed in earlier tasks, together with their new knowledge of magnetism, electric circuits and electromagnets as well as their new knowledge of cranks and pulleys to design and make a crane using an electromagnet to sort metals in a scrap-yard.</a:t>
            </a:r>
          </a:p>
          <a:p>
            <a:pPr algn="l"/>
            <a:r>
              <a:rPr lang="en-ZA" sz="1600" b="1" dirty="0" smtClean="0"/>
              <a:t>• Case study: Examine pictures of cranes in order to get ideas to be used in the learner’s own </a:t>
            </a:r>
            <a:r>
              <a:rPr lang="en-ZA" sz="1600" dirty="0" smtClean="0"/>
              <a:t>designs.</a:t>
            </a:r>
          </a:p>
          <a:p>
            <a:pPr algn="l"/>
            <a:r>
              <a:rPr lang="en-ZA" sz="1600" b="1" dirty="0" smtClean="0"/>
              <a:t>• Write a design brief with specifications and constraints for a crane with electromagnet.</a:t>
            </a:r>
          </a:p>
          <a:p>
            <a:pPr algn="l"/>
            <a:r>
              <a:rPr lang="en-ZA" sz="1600" b="1" dirty="0" smtClean="0"/>
              <a:t>• Sketch two possible designs for a suitable crane using single VP perspective.</a:t>
            </a:r>
          </a:p>
          <a:p>
            <a:pPr algn="l"/>
            <a:r>
              <a:rPr lang="en-ZA" sz="1600" b="1" dirty="0" smtClean="0"/>
              <a:t>• Draw a circuit diagram for the electromagnet (with a light to show when it is on).</a:t>
            </a:r>
            <a:endParaRPr lang="en-ZA" sz="1600" dirty="0"/>
          </a:p>
        </p:txBody>
      </p:sp>
    </p:spTree>
    <p:extLst>
      <p:ext uri="{BB962C8B-B14F-4D97-AF65-F5344CB8AC3E}">
        <p14:creationId xmlns:p14="http://schemas.microsoft.com/office/powerpoint/2010/main" xmlns="" val="1652681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fontScale="90000"/>
          </a:bodyPr>
          <a:lstStyle/>
          <a:p>
            <a:pPr algn="l"/>
            <a:r>
              <a:rPr lang="en-ZA" sz="2700" b="1" dirty="0" smtClean="0"/>
              <a:t>PAT  cont......   </a:t>
            </a:r>
            <a:r>
              <a:rPr lang="en-ZA" sz="3200" b="1" dirty="0" smtClean="0"/>
              <a:t> Electrical Systems and Control / Structures / Mechanisms</a:t>
            </a:r>
            <a:endParaRPr lang="en-ZA" sz="3600" dirty="0"/>
          </a:p>
        </p:txBody>
      </p:sp>
      <p:sp>
        <p:nvSpPr>
          <p:cNvPr id="3" name="Subtitle 2"/>
          <p:cNvSpPr>
            <a:spLocks noGrp="1"/>
          </p:cNvSpPr>
          <p:nvPr>
            <p:ph type="subTitle" idx="1"/>
          </p:nvPr>
        </p:nvSpPr>
        <p:spPr>
          <a:xfrm>
            <a:off x="0" y="1066800"/>
            <a:ext cx="9144000" cy="5791200"/>
          </a:xfrm>
        </p:spPr>
        <p:txBody>
          <a:bodyPr>
            <a:normAutofit fontScale="92500" lnSpcReduction="10000"/>
          </a:bodyPr>
          <a:lstStyle/>
          <a:p>
            <a:pPr algn="l"/>
            <a:r>
              <a:rPr lang="en-ZA" sz="1600" b="1" dirty="0" smtClean="0"/>
              <a:t>• Revision: Revise the 3D oblique drawing technique; line types; scale; dimensions.</a:t>
            </a:r>
          </a:p>
          <a:p>
            <a:pPr algn="l"/>
            <a:r>
              <a:rPr lang="en-ZA" sz="1600" b="1" dirty="0" smtClean="0"/>
              <a:t>• Drawing: Each learner uses the Oblique technique to draw an idea for the crane chosen</a:t>
            </a:r>
          </a:p>
          <a:p>
            <a:pPr algn="l"/>
            <a:r>
              <a:rPr lang="en-ZA" sz="1600" dirty="0" smtClean="0"/>
              <a:t>from the two ideas sketched the previous week. The idea should be drawn on squared paper (quadrant) using pencil and ruler.</a:t>
            </a:r>
          </a:p>
          <a:p>
            <a:pPr algn="l"/>
            <a:r>
              <a:rPr lang="en-ZA" sz="1600" b="1" dirty="0" smtClean="0"/>
              <a:t>• Flow chart: Each learner works out a flow chart detailing the sequence of manufacture of the</a:t>
            </a:r>
          </a:p>
          <a:p>
            <a:pPr algn="l"/>
            <a:r>
              <a:rPr lang="en-ZA" sz="1600" dirty="0" smtClean="0"/>
              <a:t>crane with its electromagnet.</a:t>
            </a:r>
          </a:p>
          <a:p>
            <a:pPr algn="l"/>
            <a:r>
              <a:rPr lang="en-ZA" sz="1600" b="1" dirty="0" smtClean="0"/>
              <a:t>A working model:</a:t>
            </a:r>
          </a:p>
          <a:p>
            <a:pPr algn="l"/>
            <a:r>
              <a:rPr lang="en-ZA" sz="1600" i="1" dirty="0" smtClean="0"/>
              <a:t>At a minimum the crane should be made of simple materials like elephant grass, rolled paper dowels or bought materials. It should show the learner’s understanding of reinforcing techniques. The mechanisms must function and the crane should be able either to pivot or to raise and lower its arm. The electromagnet should have a switch, a light to show when it is ‘on’, and should be strong enough to pick up several steel paper clips, coins or nails.</a:t>
            </a:r>
          </a:p>
          <a:p>
            <a:pPr algn="l"/>
            <a:r>
              <a:rPr lang="en-ZA" sz="1600" b="1" dirty="0" smtClean="0"/>
              <a:t>• Electromagnet: Using an electrochemical cell, a switch, a light bulb, a ‘soft’ iron core and a </a:t>
            </a:r>
            <a:r>
              <a:rPr lang="en-ZA" sz="1600" b="1" i="1" dirty="0" smtClean="0"/>
              <a:t>long length of insulated copper wire, the teams of learners make an electromagnet.</a:t>
            </a:r>
          </a:p>
          <a:p>
            <a:pPr algn="l"/>
            <a:r>
              <a:rPr lang="en-ZA" sz="1600" b="1" dirty="0" smtClean="0"/>
              <a:t>• Crane: Learners work safely in teams using simple materials to make a model crane with a</a:t>
            </a:r>
          </a:p>
          <a:p>
            <a:pPr algn="l"/>
            <a:r>
              <a:rPr lang="en-ZA" sz="1600" dirty="0" smtClean="0"/>
              <a:t>crank and pulley system which will carry the electromagnet that will sort the ferrous metals (iron and steel) from the non-ferrous metals (copper, aluminium, lead, brass, etc.) </a:t>
            </a:r>
          </a:p>
          <a:p>
            <a:pPr algn="l"/>
            <a:r>
              <a:rPr lang="en-ZA" sz="1600" dirty="0" smtClean="0"/>
              <a:t>The learner’s ability to evaluate a product or a process is developed further.</a:t>
            </a:r>
          </a:p>
          <a:p>
            <a:pPr algn="l"/>
            <a:r>
              <a:rPr lang="en-ZA" sz="1600" dirty="0" smtClean="0"/>
              <a:t>• Each learner develops a rubric to evaluate the models of other teams.</a:t>
            </a:r>
          </a:p>
          <a:p>
            <a:pPr algn="l"/>
            <a:r>
              <a:rPr lang="en-ZA" sz="1600" dirty="0" smtClean="0"/>
              <a:t>• Each team uses the rubric to evaluate the models of other teams. Assess each learner’s objectivity, fairness and the validity of their comments.</a:t>
            </a:r>
          </a:p>
          <a:p>
            <a:pPr algn="l"/>
            <a:r>
              <a:rPr lang="en-ZA" sz="1600" dirty="0" smtClean="0"/>
              <a:t>• Teams plan a joint strategy to present their model and plans to the class. All team members must explain their ideas and roles they played when they present.</a:t>
            </a:r>
            <a:endParaRPr lang="en-ZA" sz="1600" dirty="0"/>
          </a:p>
        </p:txBody>
      </p:sp>
    </p:spTree>
    <p:extLst>
      <p:ext uri="{BB962C8B-B14F-4D97-AF65-F5344CB8AC3E}">
        <p14:creationId xmlns:p14="http://schemas.microsoft.com/office/powerpoint/2010/main" xmlns="" val="1154267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838199"/>
          </a:xfrm>
        </p:spPr>
        <p:txBody>
          <a:bodyPr>
            <a:normAutofit fontScale="90000"/>
          </a:bodyPr>
          <a:lstStyle/>
          <a:p>
            <a:pPr algn="l"/>
            <a:r>
              <a:rPr lang="en-ZA" sz="3600" b="1" dirty="0" smtClean="0"/>
              <a:t>PAT  cont.....   </a:t>
            </a:r>
            <a:r>
              <a:rPr lang="en-ZA" sz="3200" b="1" dirty="0" smtClean="0"/>
              <a:t> Electrical Systems and Control / Structures / Mechanisms</a:t>
            </a:r>
            <a:endParaRPr lang="en-ZA" sz="3600" dirty="0"/>
          </a:p>
        </p:txBody>
      </p:sp>
      <p:sp>
        <p:nvSpPr>
          <p:cNvPr id="3" name="Subtitle 2"/>
          <p:cNvSpPr>
            <a:spLocks noGrp="1"/>
          </p:cNvSpPr>
          <p:nvPr>
            <p:ph type="subTitle" idx="1"/>
          </p:nvPr>
        </p:nvSpPr>
        <p:spPr>
          <a:xfrm>
            <a:off x="0" y="2057400"/>
            <a:ext cx="9144000" cy="4343400"/>
          </a:xfrm>
        </p:spPr>
        <p:txBody>
          <a:bodyPr>
            <a:normAutofit/>
          </a:bodyPr>
          <a:lstStyle/>
          <a:p>
            <a:pPr algn="l"/>
            <a:r>
              <a:rPr lang="en-ZA" sz="1600" dirty="0" smtClean="0"/>
              <a:t>• Each team presents the design sketches, working drawings and functioning model to the class. They demonstrate how strong their electromagnet is and show that it releases the load when switched off. Each learner explains the role s/he played and shares the role of spokesperson. They explain the principles involved with the magnetic sorting and how their electromagnet could be made stronger. They comment on the value of recycling and explain how sorting the metals into types, improves their scrap value. They enhance their presentation using posters giving an artist’s impression of their completed crane and</a:t>
            </a:r>
          </a:p>
          <a:p>
            <a:pPr algn="l"/>
            <a:r>
              <a:rPr lang="en-ZA" sz="1600" dirty="0" smtClean="0"/>
              <a:t>electromagnet in use.</a:t>
            </a:r>
            <a:endParaRPr lang="en-ZA" sz="1600" dirty="0"/>
          </a:p>
        </p:txBody>
      </p:sp>
    </p:spTree>
    <p:extLst>
      <p:ext uri="{BB962C8B-B14F-4D97-AF65-F5344CB8AC3E}">
        <p14:creationId xmlns:p14="http://schemas.microsoft.com/office/powerpoint/2010/main" xmlns="" val="1583982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457200"/>
          </a:xfrm>
        </p:spPr>
        <p:txBody>
          <a:bodyPr>
            <a:normAutofit fontScale="90000"/>
          </a:bodyPr>
          <a:lstStyle/>
          <a:p>
            <a:r>
              <a:rPr lang="en-ZA" sz="2000" dirty="0" smtClean="0"/>
              <a:t>PROGRESS MAP (ELCTRICAL SYSTEMS AND CONTROL)</a:t>
            </a:r>
            <a:r>
              <a:rPr lang="en-US" dirty="0" smtClean="0"/>
              <a:t/>
            </a:r>
            <a:br>
              <a:rPr lang="en-US" dirty="0" smtClean="0"/>
            </a:br>
            <a:endParaRPr lang="en-US" dirty="0"/>
          </a:p>
        </p:txBody>
      </p:sp>
      <p:graphicFrame>
        <p:nvGraphicFramePr>
          <p:cNvPr id="5" name="Table 4"/>
          <p:cNvGraphicFramePr>
            <a:graphicFrameLocks noGrp="1"/>
          </p:cNvGraphicFramePr>
          <p:nvPr/>
        </p:nvGraphicFramePr>
        <p:xfrm>
          <a:off x="0" y="685800"/>
          <a:ext cx="9144000" cy="6172200"/>
        </p:xfrm>
        <a:graphic>
          <a:graphicData uri="http://schemas.openxmlformats.org/drawingml/2006/table">
            <a:tbl>
              <a:tblPr firstRow="1" bandRow="1">
                <a:tableStyleId>{5C22544A-7EE6-4342-B048-85BDC9FD1C3A}</a:tableStyleId>
              </a:tblPr>
              <a:tblGrid>
                <a:gridCol w="3048000"/>
                <a:gridCol w="3048000"/>
                <a:gridCol w="3048000"/>
              </a:tblGrid>
              <a:tr h="401101">
                <a:tc>
                  <a:txBody>
                    <a:bodyPr/>
                    <a:lstStyle/>
                    <a:p>
                      <a:pPr marL="0" marR="0" algn="ctr">
                        <a:lnSpc>
                          <a:spcPct val="115000"/>
                        </a:lnSpc>
                        <a:spcBef>
                          <a:spcPts val="0"/>
                        </a:spcBef>
                        <a:spcAft>
                          <a:spcPts val="0"/>
                        </a:spcAft>
                      </a:pPr>
                      <a:r>
                        <a:rPr lang="en-ZA" sz="1600" b="1" dirty="0">
                          <a:latin typeface="Calibri"/>
                          <a:ea typeface="Times New Roman"/>
                          <a:cs typeface="Times New Roman"/>
                        </a:rPr>
                        <a:t>GRADE 7</a:t>
                      </a:r>
                      <a:endParaRPr lang="en-US" sz="16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ZA" sz="1600" b="1">
                          <a:latin typeface="Calibri"/>
                          <a:ea typeface="Times New Roman"/>
                          <a:cs typeface="Times New Roman"/>
                        </a:rPr>
                        <a:t>GRADE 8</a:t>
                      </a:r>
                      <a:endParaRPr lang="en-US" sz="16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ZA" sz="1600" b="1" dirty="0">
                          <a:latin typeface="Calibri"/>
                          <a:ea typeface="Times New Roman"/>
                          <a:cs typeface="Times New Roman"/>
                        </a:rPr>
                        <a:t>GRADE 9</a:t>
                      </a:r>
                      <a:endParaRPr lang="en-US" sz="1600" dirty="0">
                        <a:latin typeface="Calibri"/>
                        <a:ea typeface="Times New Roman"/>
                        <a:cs typeface="Times New Roman"/>
                      </a:endParaRPr>
                    </a:p>
                  </a:txBody>
                  <a:tcPr marL="68580" marR="68580" marT="0" marB="0"/>
                </a:tc>
              </a:tr>
              <a:tr h="5771099">
                <a:tc>
                  <a:txBody>
                    <a:bodyPr/>
                    <a:lstStyle/>
                    <a:p>
                      <a:r>
                        <a:rPr lang="en-ZA" sz="1800" kern="1200" dirty="0" smtClean="0">
                          <a:solidFill>
                            <a:schemeClr val="dk1"/>
                          </a:solidFill>
                          <a:latin typeface="+mn-lt"/>
                          <a:ea typeface="+mn-ea"/>
                          <a:cs typeface="+mn-cs"/>
                        </a:rPr>
                        <a:t>Electrical circuit basics: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Basic circuit components: cell(s), conductor, switch, resistor, lamp.</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Simple circuit diagrams showing various component arrangements.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Magnetism and magnetic metals: iron and steel, nickel, cobalt.</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Introduction to electromagnetism: the electromagnet.</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Recycling metals.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task: design and make a crane to carry an electromagnet to sort scrap metals for recycling</a:t>
                      </a:r>
                      <a:endParaRPr lang="en-US" dirty="0"/>
                    </a:p>
                  </a:txBody>
                  <a:tcPr/>
                </a:tc>
                <a:tc>
                  <a:txBody>
                    <a:bodyPr/>
                    <a:lstStyle/>
                    <a:p>
                      <a:r>
                        <a:rPr lang="en-ZA" sz="1800" kern="1200" dirty="0" smtClean="0">
                          <a:solidFill>
                            <a:schemeClr val="dk1"/>
                          </a:solidFill>
                          <a:latin typeface="+mn-lt"/>
                          <a:ea typeface="+mn-ea"/>
                          <a:cs typeface="+mn-cs"/>
                        </a:rPr>
                        <a:t>Electrical circuit basics: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Circuit diagrams, conventions and component symbols.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Input devices, control devices, output devices.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Circuit design (simple) and circuit interpretation.</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Circuits with more than one input or control device.</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Electrical energy sources (including illegal connections):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Sources of direct current: electrochemical cells; photovoltaic cells.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Sources of alternating current: generating (thermal and alternate).</a:t>
                      </a:r>
                      <a:endParaRPr lang="en-US" sz="1800" kern="1200" dirty="0" smtClean="0">
                        <a:solidFill>
                          <a:schemeClr val="dk1"/>
                        </a:solidFill>
                        <a:latin typeface="+mn-lt"/>
                        <a:ea typeface="+mn-ea"/>
                        <a:cs typeface="+mn-cs"/>
                      </a:endParaRPr>
                    </a:p>
                    <a:p>
                      <a:endParaRPr lang="en-US" dirty="0"/>
                    </a:p>
                  </a:txBody>
                  <a:tcPr/>
                </a:tc>
                <a:tc>
                  <a:txBody>
                    <a:bodyPr/>
                    <a:lstStyle/>
                    <a:p>
                      <a:r>
                        <a:rPr lang="en-ZA" sz="1800" kern="1200" dirty="0" smtClean="0">
                          <a:solidFill>
                            <a:schemeClr val="dk1"/>
                          </a:solidFill>
                          <a:latin typeface="+mn-lt"/>
                          <a:ea typeface="+mn-ea"/>
                          <a:cs typeface="+mn-cs"/>
                        </a:rPr>
                        <a:t>Electronic systems and control - how simple electronic circuits and devices are used to make an output respond to an input. Learners should be able to read a given electronic circuit diagram and assemble the components into a working circuit.</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Input components: electrochemical cells, photovoltaic cells.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Storage components:   electrochemical cells, capacitors.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•Control components:  switches, resistors, diodes, light emitting diodes (LED), transistors</a:t>
                      </a:r>
                      <a:endParaRPr lang="en-US" sz="1800" kern="1200" dirty="0" smtClean="0">
                        <a:solidFill>
                          <a:schemeClr val="dk1"/>
                        </a:solidFill>
                        <a:latin typeface="+mn-lt"/>
                        <a:ea typeface="+mn-ea"/>
                        <a:cs typeface="+mn-cs"/>
                      </a:endParaRPr>
                    </a:p>
                    <a:p>
                      <a:endParaRPr lang="en-US" dirty="0"/>
                    </a:p>
                  </a:txBody>
                  <a:tcPr/>
                </a:tc>
              </a:tr>
            </a:tbl>
          </a:graphicData>
        </a:graphic>
      </p:graphicFrame>
      <p:sp>
        <p:nvSpPr>
          <p:cNvPr id="4" name="TextBox 1"/>
          <p:cNvSpPr txBox="1"/>
          <p:nvPr/>
        </p:nvSpPr>
        <p:spPr>
          <a:xfrm>
            <a:off x="7247908" y="6488668"/>
            <a:ext cx="1872208"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r>
              <a:rPr lang="tn-ZA" dirty="0" smtClean="0"/>
              <a:t>Pheelwane KA</a:t>
            </a:r>
            <a:endParaRPr lang="tn-ZA" dirty="0"/>
          </a:p>
        </p:txBody>
      </p:sp>
    </p:spTree>
    <p:extLst>
      <p:ext uri="{BB962C8B-B14F-4D97-AF65-F5344CB8AC3E}">
        <p14:creationId xmlns:p14="http://schemas.microsoft.com/office/powerpoint/2010/main" xmlns="" val="4245913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457200"/>
          </a:xfrm>
        </p:spPr>
        <p:txBody>
          <a:bodyPr>
            <a:normAutofit fontScale="90000"/>
          </a:bodyPr>
          <a:lstStyle/>
          <a:p>
            <a:r>
              <a:rPr lang="en-ZA" sz="2000" dirty="0" smtClean="0"/>
              <a:t>PROGRESS MAP (ELCTRICAL SYSTEMS AND CONTROL)</a:t>
            </a:r>
            <a:r>
              <a:rPr lang="en-US" dirty="0" smtClean="0"/>
              <a:t/>
            </a:r>
            <a:br>
              <a:rPr lang="en-US" dirty="0" smtClean="0"/>
            </a:br>
            <a:endParaRPr lang="en-US" dirty="0"/>
          </a:p>
        </p:txBody>
      </p:sp>
      <p:graphicFrame>
        <p:nvGraphicFramePr>
          <p:cNvPr id="5" name="Table 4"/>
          <p:cNvGraphicFramePr>
            <a:graphicFrameLocks noGrp="1"/>
          </p:cNvGraphicFramePr>
          <p:nvPr/>
        </p:nvGraphicFramePr>
        <p:xfrm>
          <a:off x="0" y="685800"/>
          <a:ext cx="9144000" cy="6172200"/>
        </p:xfrm>
        <a:graphic>
          <a:graphicData uri="http://schemas.openxmlformats.org/drawingml/2006/table">
            <a:tbl>
              <a:tblPr firstRow="1" bandRow="1">
                <a:tableStyleId>{5C22544A-7EE6-4342-B048-85BDC9FD1C3A}</a:tableStyleId>
              </a:tblPr>
              <a:tblGrid>
                <a:gridCol w="3048000"/>
                <a:gridCol w="3048000"/>
                <a:gridCol w="3048000"/>
              </a:tblGrid>
              <a:tr h="401101">
                <a:tc>
                  <a:txBody>
                    <a:bodyPr/>
                    <a:lstStyle/>
                    <a:p>
                      <a:pPr marL="0" marR="0" algn="ctr">
                        <a:lnSpc>
                          <a:spcPct val="115000"/>
                        </a:lnSpc>
                        <a:spcBef>
                          <a:spcPts val="0"/>
                        </a:spcBef>
                        <a:spcAft>
                          <a:spcPts val="0"/>
                        </a:spcAft>
                      </a:pPr>
                      <a:r>
                        <a:rPr lang="en-ZA" sz="1600" b="1" dirty="0">
                          <a:latin typeface="Calibri"/>
                          <a:ea typeface="Times New Roman"/>
                          <a:cs typeface="Times New Roman"/>
                        </a:rPr>
                        <a:t>GRADE 7</a:t>
                      </a:r>
                      <a:endParaRPr lang="en-US" sz="16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ZA" sz="1600" b="1">
                          <a:latin typeface="Calibri"/>
                          <a:ea typeface="Times New Roman"/>
                          <a:cs typeface="Times New Roman"/>
                        </a:rPr>
                        <a:t>GRADE 8</a:t>
                      </a:r>
                      <a:endParaRPr lang="en-US" sz="16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ZA" sz="1600" b="1" dirty="0">
                          <a:latin typeface="Calibri"/>
                          <a:ea typeface="Times New Roman"/>
                          <a:cs typeface="Times New Roman"/>
                        </a:rPr>
                        <a:t>GRADE 9</a:t>
                      </a:r>
                      <a:endParaRPr lang="en-US" sz="1600" dirty="0">
                        <a:latin typeface="Calibri"/>
                        <a:ea typeface="Times New Roman"/>
                        <a:cs typeface="Times New Roman"/>
                      </a:endParaRPr>
                    </a:p>
                  </a:txBody>
                  <a:tcPr marL="68580" marR="68580" marT="0" marB="0"/>
                </a:tc>
              </a:tr>
              <a:tr h="5771099">
                <a:tc>
                  <a:txBody>
                    <a:bodyPr/>
                    <a:lstStyle/>
                    <a:p>
                      <a:endParaRPr lang="en-US"/>
                    </a:p>
                  </a:txBody>
                  <a:tcPr/>
                </a:tc>
                <a:tc>
                  <a:txBody>
                    <a:bodyPr/>
                    <a:lstStyle/>
                    <a:p>
                      <a:r>
                        <a:rPr lang="en-ZA" sz="1800" kern="1200" dirty="0" smtClean="0">
                          <a:solidFill>
                            <a:schemeClr val="dk1"/>
                          </a:solidFill>
                          <a:latin typeface="+mn-lt"/>
                          <a:ea typeface="+mn-ea"/>
                          <a:cs typeface="+mn-cs"/>
                        </a:rPr>
                        <a:t>•  Distributing </a:t>
                      </a:r>
                      <a:r>
                        <a:rPr lang="en-ZA" sz="1800" kern="1200" dirty="0" err="1" smtClean="0">
                          <a:solidFill>
                            <a:schemeClr val="dk1"/>
                          </a:solidFill>
                          <a:latin typeface="+mn-lt"/>
                          <a:ea typeface="+mn-ea"/>
                          <a:cs typeface="+mn-cs"/>
                        </a:rPr>
                        <a:t>a.c</a:t>
                      </a:r>
                      <a:r>
                        <a:rPr lang="en-ZA" sz="1800" kern="1200" dirty="0" smtClean="0">
                          <a:solidFill>
                            <a:schemeClr val="dk1"/>
                          </a:solidFill>
                          <a:latin typeface="+mn-lt"/>
                          <a:ea typeface="+mn-ea"/>
                          <a:cs typeface="+mn-cs"/>
                        </a:rPr>
                        <a:t> electricity: the national grid, transformers (an application of electromagnetism). Ohm’s Law: qualitative treatment.</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Logic conditions: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and logic (series); truth table.</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or logic (parallel); truth table.</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task: dual switch system like an alarm circuit with at least two panic buttons in different rooms, or similar concept using either AND or </a:t>
                      </a:r>
                      <a:r>
                        <a:rPr lang="en-ZA" sz="1800" kern="1200" dirty="0" err="1" smtClean="0">
                          <a:solidFill>
                            <a:schemeClr val="dk1"/>
                          </a:solidFill>
                          <a:latin typeface="+mn-lt"/>
                          <a:ea typeface="+mn-ea"/>
                          <a:cs typeface="+mn-cs"/>
                        </a:rPr>
                        <a:t>OR</a:t>
                      </a:r>
                      <a:r>
                        <a:rPr lang="en-ZA" sz="1800" kern="1200" dirty="0" smtClean="0">
                          <a:solidFill>
                            <a:schemeClr val="dk1"/>
                          </a:solidFill>
                          <a:latin typeface="+mn-lt"/>
                          <a:ea typeface="+mn-ea"/>
                          <a:cs typeface="+mn-cs"/>
                        </a:rPr>
                        <a:t> logic conditions.</a:t>
                      </a:r>
                      <a:endParaRPr lang="en-US" sz="1800" kern="1200" dirty="0" smtClean="0">
                        <a:solidFill>
                          <a:schemeClr val="dk1"/>
                        </a:solidFill>
                        <a:latin typeface="+mn-lt"/>
                        <a:ea typeface="+mn-ea"/>
                        <a:cs typeface="+mn-cs"/>
                      </a:endParaRPr>
                    </a:p>
                    <a:p>
                      <a:endParaRPr lang="en-US" dirty="0"/>
                    </a:p>
                  </a:txBody>
                  <a:tcPr/>
                </a:tc>
                <a:tc>
                  <a:txBody>
                    <a:bodyPr/>
                    <a:lstStyle/>
                    <a:p>
                      <a:r>
                        <a:rPr lang="en-ZA" sz="1800" kern="1200" dirty="0" smtClean="0">
                          <a:solidFill>
                            <a:schemeClr val="dk1"/>
                          </a:solidFill>
                          <a:latin typeface="+mn-lt"/>
                          <a:ea typeface="+mn-ea"/>
                          <a:cs typeface="+mn-cs"/>
                        </a:rPr>
                        <a:t>. •  Sensor components: </a:t>
                      </a:r>
                      <a:r>
                        <a:rPr lang="en-ZA" sz="1800" kern="1200" dirty="0" err="1" smtClean="0">
                          <a:solidFill>
                            <a:schemeClr val="dk1"/>
                          </a:solidFill>
                          <a:latin typeface="+mn-lt"/>
                          <a:ea typeface="+mn-ea"/>
                          <a:cs typeface="+mn-cs"/>
                        </a:rPr>
                        <a:t>thermistors</a:t>
                      </a:r>
                      <a:r>
                        <a:rPr lang="en-ZA" sz="1800" kern="1200" dirty="0" smtClean="0">
                          <a:solidFill>
                            <a:schemeClr val="dk1"/>
                          </a:solidFill>
                          <a:latin typeface="+mn-lt"/>
                          <a:ea typeface="+mn-ea"/>
                          <a:cs typeface="+mn-cs"/>
                        </a:rPr>
                        <a:t>, light dependent resistors (LDR).</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Output components: lamp, buzzer/bell, light emitting diodes (LED).</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Resistor codes.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  Ohm’s Law: quantitative treatment with graphs and calculations.</a:t>
                      </a:r>
                      <a:endParaRPr lang="en-US" sz="1800" kern="1200" dirty="0" smtClean="0">
                        <a:solidFill>
                          <a:schemeClr val="dk1"/>
                        </a:solidFill>
                        <a:latin typeface="+mn-lt"/>
                        <a:ea typeface="+mn-ea"/>
                        <a:cs typeface="+mn-cs"/>
                      </a:endParaRPr>
                    </a:p>
                    <a:p>
                      <a:r>
                        <a:rPr lang="en-ZA" sz="1800" kern="1200" dirty="0" smtClean="0">
                          <a:solidFill>
                            <a:schemeClr val="dk1"/>
                          </a:solidFill>
                          <a:latin typeface="+mn-lt"/>
                          <a:ea typeface="+mn-ea"/>
                          <a:cs typeface="+mn-cs"/>
                        </a:rPr>
                        <a:t>task: identify a problem that can be solved by an electronic circuit. Assemble a given electronic circuit and design a device which can utilise the circuit to solve the problem.</a:t>
                      </a:r>
                      <a:endParaRPr lang="en-US" dirty="0"/>
                    </a:p>
                  </a:txBody>
                  <a:tcPr/>
                </a:tc>
              </a:tr>
            </a:tbl>
          </a:graphicData>
        </a:graphic>
      </p:graphicFrame>
      <p:sp>
        <p:nvSpPr>
          <p:cNvPr id="4" name="TextBox 1"/>
          <p:cNvSpPr txBox="1"/>
          <p:nvPr/>
        </p:nvSpPr>
        <p:spPr>
          <a:xfrm>
            <a:off x="7271792" y="6467059"/>
            <a:ext cx="1872208"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r>
              <a:rPr lang="tn-ZA" dirty="0" smtClean="0"/>
              <a:t>Pheelwane KA</a:t>
            </a:r>
            <a:endParaRPr lang="tn-ZA" dirty="0"/>
          </a:p>
        </p:txBody>
      </p:sp>
    </p:spTree>
    <p:extLst>
      <p:ext uri="{BB962C8B-B14F-4D97-AF65-F5344CB8AC3E}">
        <p14:creationId xmlns:p14="http://schemas.microsoft.com/office/powerpoint/2010/main" xmlns="" val="1378522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000" b="1" u="sng" dirty="0" smtClean="0"/>
              <a:t>DIFINATION OF CONCEPTS</a:t>
            </a:r>
            <a:endParaRPr lang="en-US" sz="2000" b="1" u="sng" dirty="0"/>
          </a:p>
        </p:txBody>
      </p:sp>
      <p:sp>
        <p:nvSpPr>
          <p:cNvPr id="3" name="Content Placeholder 2"/>
          <p:cNvSpPr>
            <a:spLocks noGrp="1"/>
          </p:cNvSpPr>
          <p:nvPr>
            <p:ph idx="1"/>
          </p:nvPr>
        </p:nvSpPr>
        <p:spPr>
          <a:xfrm>
            <a:off x="457200" y="692696"/>
            <a:ext cx="8229600" cy="5433467"/>
          </a:xfrm>
        </p:spPr>
        <p:txBody>
          <a:bodyPr/>
          <a:lstStyle/>
          <a:p>
            <a:r>
              <a:rPr lang="en-ZA" sz="1600" b="1" i="1" u="sng" dirty="0" smtClean="0"/>
              <a:t>Voltage</a:t>
            </a:r>
            <a:r>
              <a:rPr lang="en-ZA" sz="1600" dirty="0" smtClean="0"/>
              <a:t> is the force that push current to flow through the circuit.</a:t>
            </a:r>
            <a:endParaRPr lang="en-US" sz="1600" dirty="0" smtClean="0"/>
          </a:p>
          <a:p>
            <a:r>
              <a:rPr lang="en-ZA" sz="1600" b="1" i="1" u="sng" dirty="0" smtClean="0"/>
              <a:t>Current</a:t>
            </a:r>
            <a:r>
              <a:rPr lang="en-ZA" sz="1600" dirty="0" smtClean="0"/>
              <a:t> is the continuous flow of charges in an electric circuit.</a:t>
            </a:r>
            <a:endParaRPr lang="en-US" sz="1600" dirty="0" smtClean="0"/>
          </a:p>
          <a:p>
            <a:r>
              <a:rPr lang="en-ZA" sz="1600" b="1" i="1" u="sng" dirty="0" smtClean="0"/>
              <a:t>Resistance</a:t>
            </a:r>
            <a:r>
              <a:rPr lang="en-ZA" sz="1600" dirty="0" smtClean="0"/>
              <a:t> is the opposition offered to the flow of current in the circuit. Any appliance in the           house hold like the light bulb, refrigerator, stove and many others can be classified under resisters as they offer opposition to the flow of current.</a:t>
            </a:r>
            <a:endParaRPr lang="en-US" sz="1600" dirty="0" smtClean="0"/>
          </a:p>
          <a:p>
            <a:endParaRPr lang="en-US" dirty="0"/>
          </a:p>
        </p:txBody>
      </p:sp>
      <p:pic>
        <p:nvPicPr>
          <p:cNvPr id="1026" name="Picture 2" descr="C:\Users\Pheelwane\Documents\Work\2015\Saol Inzamo Training 2\Pics\Ohm's law in pictures.jpg"/>
          <p:cNvPicPr>
            <a:picLocks noChangeAspect="1" noChangeArrowheads="1"/>
          </p:cNvPicPr>
          <p:nvPr/>
        </p:nvPicPr>
        <p:blipFill>
          <a:blip r:embed="rId2" cstate="print"/>
          <a:srcRect/>
          <a:stretch>
            <a:fillRect/>
          </a:stretch>
        </p:blipFill>
        <p:spPr bwMode="auto">
          <a:xfrm>
            <a:off x="899592" y="2555126"/>
            <a:ext cx="3672408" cy="3188490"/>
          </a:xfrm>
          <a:prstGeom prst="rect">
            <a:avLst/>
          </a:prstGeom>
          <a:noFill/>
        </p:spPr>
      </p:pic>
      <p:pic>
        <p:nvPicPr>
          <p:cNvPr id="1027" name="Picture 3" descr="C:\Users\Pheelwane\Documents\Work\2015\Saol Inzamo Training 2\Pics\Sheep law.jpg"/>
          <p:cNvPicPr>
            <a:picLocks noChangeAspect="1" noChangeArrowheads="1"/>
          </p:cNvPicPr>
          <p:nvPr/>
        </p:nvPicPr>
        <p:blipFill>
          <a:blip r:embed="rId3" cstate="print"/>
          <a:srcRect/>
          <a:stretch>
            <a:fillRect/>
          </a:stretch>
        </p:blipFill>
        <p:spPr bwMode="auto">
          <a:xfrm>
            <a:off x="4724400" y="2527136"/>
            <a:ext cx="3736032" cy="3187864"/>
          </a:xfrm>
          <a:prstGeom prst="rect">
            <a:avLst/>
          </a:prstGeom>
          <a:noFill/>
        </p:spPr>
      </p:pic>
      <p:sp>
        <p:nvSpPr>
          <p:cNvPr id="6" name="TextBox 1"/>
          <p:cNvSpPr txBox="1"/>
          <p:nvPr/>
        </p:nvSpPr>
        <p:spPr>
          <a:xfrm>
            <a:off x="7271792" y="6464832"/>
            <a:ext cx="1872208"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r>
              <a:rPr lang="tn-ZA" dirty="0" smtClean="0"/>
              <a:t>Pheelwane KA</a:t>
            </a:r>
            <a:endParaRPr lang="tn-ZA" dirty="0"/>
          </a:p>
        </p:txBody>
      </p:sp>
    </p:spTree>
    <p:extLst>
      <p:ext uri="{BB962C8B-B14F-4D97-AF65-F5344CB8AC3E}">
        <p14:creationId xmlns:p14="http://schemas.microsoft.com/office/powerpoint/2010/main" xmlns="" val="7363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3">
                                            <p:txEl>
                                              <p:pRg st="0" end="0"/>
                                            </p:txEl>
                                          </p:spTgt>
                                        </p:tgtEl>
                                        <p:attrNameLst>
                                          <p:attrName>style.color</p:attrName>
                                        </p:attrNameLst>
                                      </p:cBhvr>
                                      <p:to>
                                        <a:schemeClr val="accent2"/>
                                      </p:to>
                                    </p:animClr>
                                    <p:animClr clrSpc="rgb" dir="cw">
                                      <p:cBhvr>
                                        <p:cTn id="7" dur="1500" accel="50000" autoRev="1" fill="hold" tmFilter="0, 0; .33333, 1; 1, 1">
                                          <p:stCondLst>
                                            <p:cond delay="0"/>
                                          </p:stCondLst>
                                        </p:cTn>
                                        <p:tgtEl>
                                          <p:spTgt spid="3">
                                            <p:txEl>
                                              <p:pRg st="0" end="0"/>
                                            </p:txEl>
                                          </p:spTgt>
                                        </p:tgtEl>
                                        <p:attrNameLst>
                                          <p:attrName>fillcolor</p:attrName>
                                        </p:attrNameLst>
                                      </p:cBhvr>
                                      <p:to>
                                        <a:schemeClr val="accent2"/>
                                      </p:to>
                                    </p:animClr>
                                    <p:set>
                                      <p:cBhvr>
                                        <p:cTn id="8" dur="3000" fill="hold"/>
                                        <p:tgtEl>
                                          <p:spTgt spid="3">
                                            <p:txEl>
                                              <p:pRg st="0" end="0"/>
                                            </p:txEl>
                                          </p:spTgt>
                                        </p:tgtEl>
                                        <p:attrNameLst>
                                          <p:attrName>fill.type</p:attrName>
                                        </p:attrNameLst>
                                      </p:cBhvr>
                                      <p:to>
                                        <p:strVal val="solid"/>
                                      </p:to>
                                    </p:set>
                                    <p:set>
                                      <p:cBhvr>
                                        <p:cTn id="9" dur="3000" fill="hold"/>
                                        <p:tgtEl>
                                          <p:spTgt spid="3">
                                            <p:txEl>
                                              <p:pRg st="0" end="0"/>
                                            </p:txEl>
                                          </p:spTgt>
                                        </p:tgtEl>
                                        <p:attrNameLst>
                                          <p:attrName>fill.on</p:attrName>
                                        </p:attrNameLst>
                                      </p:cBhvr>
                                      <p:to>
                                        <p:strVal val="true"/>
                                      </p:to>
                                    </p:set>
                                    <p:animScale>
                                      <p:cBhvr>
                                        <p:cTn id="10" dur="1500" accel="50000" autoRev="1" fill="hold" tmFilter="0, 0; .33333, 1; 1, 1">
                                          <p:stCondLst>
                                            <p:cond delay="0"/>
                                          </p:stCondLst>
                                        </p:cTn>
                                        <p:tgtEl>
                                          <p:spTgt spid="3">
                                            <p:txEl>
                                              <p:pRg st="0" end="0"/>
                                            </p:txEl>
                                          </p:spTgt>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33" presetClass="emph" presetSubtype="0" fill="remove" nodeType="clickEffect">
                                  <p:stCondLst>
                                    <p:cond delay="0"/>
                                  </p:stCondLst>
                                  <p:childTnLst>
                                    <p:animClr clrSpc="rgb" dir="cw">
                                      <p:cBhvr override="childStyle">
                                        <p:cTn id="14" dur="1500" accel="50000" autoRev="1" fill="hold" tmFilter="0, 0; .33333, 1; 1, 1">
                                          <p:stCondLst>
                                            <p:cond delay="0"/>
                                          </p:stCondLst>
                                        </p:cTn>
                                        <p:tgtEl>
                                          <p:spTgt spid="3">
                                            <p:txEl>
                                              <p:pRg st="1" end="1"/>
                                            </p:txEl>
                                          </p:spTgt>
                                        </p:tgtEl>
                                        <p:attrNameLst>
                                          <p:attrName>style.color</p:attrName>
                                        </p:attrNameLst>
                                      </p:cBhvr>
                                      <p:to>
                                        <a:schemeClr val="accent2"/>
                                      </p:to>
                                    </p:animClr>
                                    <p:animClr clrSpc="rgb" dir="cw">
                                      <p:cBhvr>
                                        <p:cTn id="15" dur="1500" accel="50000" autoRev="1" fill="hold" tmFilter="0, 0; .33333, 1; 1, 1">
                                          <p:stCondLst>
                                            <p:cond delay="0"/>
                                          </p:stCondLst>
                                        </p:cTn>
                                        <p:tgtEl>
                                          <p:spTgt spid="3">
                                            <p:txEl>
                                              <p:pRg st="1" end="1"/>
                                            </p:txEl>
                                          </p:spTgt>
                                        </p:tgtEl>
                                        <p:attrNameLst>
                                          <p:attrName>fillcolor</p:attrName>
                                        </p:attrNameLst>
                                      </p:cBhvr>
                                      <p:to>
                                        <a:schemeClr val="accent2"/>
                                      </p:to>
                                    </p:animClr>
                                    <p:set>
                                      <p:cBhvr>
                                        <p:cTn id="16" dur="3000" fill="hold"/>
                                        <p:tgtEl>
                                          <p:spTgt spid="3">
                                            <p:txEl>
                                              <p:pRg st="1" end="1"/>
                                            </p:txEl>
                                          </p:spTgt>
                                        </p:tgtEl>
                                        <p:attrNameLst>
                                          <p:attrName>fill.type</p:attrName>
                                        </p:attrNameLst>
                                      </p:cBhvr>
                                      <p:to>
                                        <p:strVal val="solid"/>
                                      </p:to>
                                    </p:set>
                                    <p:set>
                                      <p:cBhvr>
                                        <p:cTn id="17" dur="3000" fill="hold"/>
                                        <p:tgtEl>
                                          <p:spTgt spid="3">
                                            <p:txEl>
                                              <p:pRg st="1" end="1"/>
                                            </p:txEl>
                                          </p:spTgt>
                                        </p:tgtEl>
                                        <p:attrNameLst>
                                          <p:attrName>fill.on</p:attrName>
                                        </p:attrNameLst>
                                      </p:cBhvr>
                                      <p:to>
                                        <p:strVal val="true"/>
                                      </p:to>
                                    </p:set>
                                    <p:animScale>
                                      <p:cBhvr>
                                        <p:cTn id="18" dur="1500" accel="50000" autoRev="1" fill="hold" tmFilter="0, 0; .33333, 1; 1, 1">
                                          <p:stCondLst>
                                            <p:cond delay="0"/>
                                          </p:stCondLst>
                                        </p:cTn>
                                        <p:tgtEl>
                                          <p:spTgt spid="3">
                                            <p:txEl>
                                              <p:pRg st="1" end="1"/>
                                            </p:txEl>
                                          </p:spTgt>
                                        </p:tgtEl>
                                      </p:cBhvr>
                                      <p:from x="100000" y="100000"/>
                                      <p:to x="100000" y="140000"/>
                                    </p:animScale>
                                  </p:childTnLst>
                                </p:cTn>
                              </p:par>
                            </p:childTnLst>
                          </p:cTn>
                        </p:par>
                      </p:childTnLst>
                    </p:cTn>
                  </p:par>
                  <p:par>
                    <p:cTn id="19" fill="hold">
                      <p:stCondLst>
                        <p:cond delay="indefinite"/>
                      </p:stCondLst>
                      <p:childTnLst>
                        <p:par>
                          <p:cTn id="20" fill="hold">
                            <p:stCondLst>
                              <p:cond delay="0"/>
                            </p:stCondLst>
                            <p:childTnLst>
                              <p:par>
                                <p:cTn id="21" presetID="33" presetClass="emph" presetSubtype="0" fill="remove" nodeType="clickEffect">
                                  <p:stCondLst>
                                    <p:cond delay="0"/>
                                  </p:stCondLst>
                                  <p:childTnLst>
                                    <p:animClr clrSpc="rgb" dir="cw">
                                      <p:cBhvr override="childStyle">
                                        <p:cTn id="22" dur="1500" accel="50000" autoRev="1" fill="hold" tmFilter="0, 0; .33333, 1; 1, 1">
                                          <p:stCondLst>
                                            <p:cond delay="0"/>
                                          </p:stCondLst>
                                        </p:cTn>
                                        <p:tgtEl>
                                          <p:spTgt spid="3">
                                            <p:txEl>
                                              <p:pRg st="2" end="2"/>
                                            </p:txEl>
                                          </p:spTgt>
                                        </p:tgtEl>
                                        <p:attrNameLst>
                                          <p:attrName>style.color</p:attrName>
                                        </p:attrNameLst>
                                      </p:cBhvr>
                                      <p:to>
                                        <a:schemeClr val="accent2"/>
                                      </p:to>
                                    </p:animClr>
                                    <p:animClr clrSpc="rgb" dir="cw">
                                      <p:cBhvr>
                                        <p:cTn id="23" dur="1500" accel="50000" autoRev="1" fill="hold" tmFilter="0, 0; .33333, 1; 1, 1">
                                          <p:stCondLst>
                                            <p:cond delay="0"/>
                                          </p:stCondLst>
                                        </p:cTn>
                                        <p:tgtEl>
                                          <p:spTgt spid="3">
                                            <p:txEl>
                                              <p:pRg st="2" end="2"/>
                                            </p:txEl>
                                          </p:spTgt>
                                        </p:tgtEl>
                                        <p:attrNameLst>
                                          <p:attrName>fillcolor</p:attrName>
                                        </p:attrNameLst>
                                      </p:cBhvr>
                                      <p:to>
                                        <a:schemeClr val="accent2"/>
                                      </p:to>
                                    </p:animClr>
                                    <p:set>
                                      <p:cBhvr>
                                        <p:cTn id="24" dur="3000" fill="hold"/>
                                        <p:tgtEl>
                                          <p:spTgt spid="3">
                                            <p:txEl>
                                              <p:pRg st="2" end="2"/>
                                            </p:txEl>
                                          </p:spTgt>
                                        </p:tgtEl>
                                        <p:attrNameLst>
                                          <p:attrName>fill.type</p:attrName>
                                        </p:attrNameLst>
                                      </p:cBhvr>
                                      <p:to>
                                        <p:strVal val="solid"/>
                                      </p:to>
                                    </p:set>
                                    <p:set>
                                      <p:cBhvr>
                                        <p:cTn id="25" dur="3000" fill="hold"/>
                                        <p:tgtEl>
                                          <p:spTgt spid="3">
                                            <p:txEl>
                                              <p:pRg st="2" end="2"/>
                                            </p:txEl>
                                          </p:spTgt>
                                        </p:tgtEl>
                                        <p:attrNameLst>
                                          <p:attrName>fill.on</p:attrName>
                                        </p:attrNameLst>
                                      </p:cBhvr>
                                      <p:to>
                                        <p:strVal val="true"/>
                                      </p:to>
                                    </p:set>
                                    <p:animScale>
                                      <p:cBhvr>
                                        <p:cTn id="26" dur="1500" accel="50000" autoRev="1" fill="hold" tmFilter="0, 0; .33333, 1; 1, 1">
                                          <p:stCondLst>
                                            <p:cond delay="0"/>
                                          </p:stCondLst>
                                        </p:cTn>
                                        <p:tgtEl>
                                          <p:spTgt spid="3">
                                            <p:txEl>
                                              <p:pRg st="2" end="2"/>
                                            </p:txEl>
                                          </p:spTgt>
                                        </p:tgtEl>
                                      </p:cBhvr>
                                      <p:from x="100000" y="100000"/>
                                      <p:to x="100000" y="140000"/>
                                    </p:animScale>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0" fill="hold"/>
                                        <p:tgtEl>
                                          <p:spTgt spid="1026"/>
                                        </p:tgtEl>
                                        <p:attrNameLst>
                                          <p:attrName>ppt_x</p:attrName>
                                        </p:attrNameLst>
                                      </p:cBhvr>
                                      <p:tavLst>
                                        <p:tav tm="0">
                                          <p:val>
                                            <p:strVal val="#ppt_x"/>
                                          </p:val>
                                        </p:tav>
                                        <p:tav tm="100000">
                                          <p:val>
                                            <p:strVal val="#ppt_x"/>
                                          </p:val>
                                        </p:tav>
                                      </p:tavLst>
                                    </p:anim>
                                    <p:anim calcmode="lin" valueType="num">
                                      <p:cBhvr additive="base">
                                        <p:cTn id="32"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additive="base">
                                        <p:cTn id="37" dur="5000" fill="hold"/>
                                        <p:tgtEl>
                                          <p:spTgt spid="1027"/>
                                        </p:tgtEl>
                                        <p:attrNameLst>
                                          <p:attrName>ppt_x</p:attrName>
                                        </p:attrNameLst>
                                      </p:cBhvr>
                                      <p:tavLst>
                                        <p:tav tm="0">
                                          <p:val>
                                            <p:strVal val="#ppt_x"/>
                                          </p:val>
                                        </p:tav>
                                        <p:tav tm="100000">
                                          <p:val>
                                            <p:strVal val="#ppt_x"/>
                                          </p:val>
                                        </p:tav>
                                      </p:tavLst>
                                    </p:anim>
                                    <p:anim calcmode="lin" valueType="num">
                                      <p:cBhvr additive="base">
                                        <p:cTn id="38" dur="50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4183</TotalTime>
  <Words>2653</Words>
  <Application>Microsoft Office PowerPoint</Application>
  <PresentationFormat>On-screen Show (4:3)</PresentationFormat>
  <Paragraphs>264</Paragraphs>
  <Slides>32</Slides>
  <Notes>2</Notes>
  <HiddenSlides>0</HiddenSlides>
  <MMClips>0</MMClips>
  <ScaleCrop>false</ScaleCrop>
  <HeadingPairs>
    <vt:vector size="6" baseType="variant">
      <vt:variant>
        <vt:lpstr>Theme</vt:lpstr>
      </vt:variant>
      <vt:variant>
        <vt:i4>5</vt:i4>
      </vt:variant>
      <vt:variant>
        <vt:lpstr>Embedded OLE Servers</vt:lpstr>
      </vt:variant>
      <vt:variant>
        <vt:i4>0</vt:i4>
      </vt:variant>
      <vt:variant>
        <vt:lpstr>Slide Titles</vt:lpstr>
      </vt:variant>
      <vt:variant>
        <vt:i4>32</vt:i4>
      </vt:variant>
    </vt:vector>
  </HeadingPairs>
  <TitlesOfParts>
    <vt:vector size="37" baseType="lpstr">
      <vt:lpstr>Office Theme</vt:lpstr>
      <vt:lpstr>1_Office Theme</vt:lpstr>
      <vt:lpstr>Slice</vt:lpstr>
      <vt:lpstr>Organic</vt:lpstr>
      <vt:lpstr>Wisp</vt:lpstr>
      <vt:lpstr>GRADE 7</vt:lpstr>
      <vt:lpstr>TERM 3  Electrical systems and control</vt:lpstr>
      <vt:lpstr>Electrical systems  and control </vt:lpstr>
      <vt:lpstr>PAT   Electrical Systems and Control / Structures / Mechanisms</vt:lpstr>
      <vt:lpstr>PAT  cont......    Electrical Systems and Control / Structures / Mechanisms</vt:lpstr>
      <vt:lpstr>PAT  cont.....    Electrical Systems and Control / Structures / Mechanisms</vt:lpstr>
      <vt:lpstr>PROGRESS MAP (ELCTRICAL SYSTEMS AND CONTROL) </vt:lpstr>
      <vt:lpstr>PROGRESS MAP (ELCTRICAL SYSTEMS AND CONTROL) </vt:lpstr>
      <vt:lpstr>DIFINATION OF CONCEPTS</vt:lpstr>
      <vt:lpstr>Series Bulbs Bulbs connected on the same straight line</vt:lpstr>
      <vt:lpstr>Parallel bulbs Bulbs are connected opposite to each other</vt:lpstr>
      <vt:lpstr>Slide 12</vt:lpstr>
      <vt:lpstr>Slide 13</vt:lpstr>
      <vt:lpstr>Slide 14</vt:lpstr>
      <vt:lpstr>Slide 15</vt:lpstr>
      <vt:lpstr> Basic electrical components GRADE 7</vt:lpstr>
      <vt:lpstr>Slide 17</vt:lpstr>
      <vt:lpstr>  MAGNETISM  </vt:lpstr>
      <vt:lpstr>MAGNETISM</vt:lpstr>
      <vt:lpstr>MAGNETS ARE MADE IN DIFFERENT SHAPES </vt:lpstr>
      <vt:lpstr>MAGNETS ARE MADE IN DIFFERENT SHAPES Moore… </vt:lpstr>
      <vt:lpstr>CHARACTERISTICS OF MAGNETS</vt:lpstr>
      <vt:lpstr>ACTIVITY 1</vt:lpstr>
      <vt:lpstr>Slide 24</vt:lpstr>
      <vt:lpstr>ACTIVITY 1</vt:lpstr>
      <vt:lpstr>MAGNETIC LINES OF FORCE AROUND THE BAR MAGNET</vt:lpstr>
      <vt:lpstr>UNIVERSAL LAW OF MAGNETS </vt:lpstr>
      <vt:lpstr>ELECTROMAGNETS. </vt:lpstr>
      <vt:lpstr>HOMEMADE ELECTRO MAGNET</vt:lpstr>
      <vt:lpstr>ACTIVITY 2</vt:lpstr>
      <vt:lpstr>Slide 31</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MAGNETISM</dc:title>
  <dc:creator>Pheelwane</dc:creator>
  <cp:lastModifiedBy>Asaph Pheelwane</cp:lastModifiedBy>
  <cp:revision>99</cp:revision>
  <dcterms:created xsi:type="dcterms:W3CDTF">2006-08-16T00:00:00Z</dcterms:created>
  <dcterms:modified xsi:type="dcterms:W3CDTF">2019-07-24T12:58:40Z</dcterms:modified>
</cp:coreProperties>
</file>